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sldIdLst>
    <p:sldId id="256" r:id="rId2"/>
    <p:sldId id="317" r:id="rId3"/>
    <p:sldId id="257" r:id="rId4"/>
    <p:sldId id="258" r:id="rId5"/>
    <p:sldId id="318" r:id="rId6"/>
    <p:sldId id="259" r:id="rId7"/>
    <p:sldId id="260" r:id="rId8"/>
    <p:sldId id="261" r:id="rId9"/>
    <p:sldId id="310" r:id="rId10"/>
    <p:sldId id="262" r:id="rId11"/>
    <p:sldId id="327" r:id="rId12"/>
    <p:sldId id="263" r:id="rId13"/>
    <p:sldId id="264" r:id="rId14"/>
    <p:sldId id="328" r:id="rId15"/>
    <p:sldId id="265" r:id="rId16"/>
    <p:sldId id="266" r:id="rId17"/>
    <p:sldId id="330" r:id="rId18"/>
    <p:sldId id="267" r:id="rId19"/>
    <p:sldId id="329" r:id="rId20"/>
    <p:sldId id="268" r:id="rId21"/>
    <p:sldId id="269" r:id="rId22"/>
    <p:sldId id="331" r:id="rId23"/>
    <p:sldId id="314" r:id="rId24"/>
    <p:sldId id="270" r:id="rId25"/>
    <p:sldId id="271" r:id="rId26"/>
    <p:sldId id="332" r:id="rId27"/>
    <p:sldId id="272" r:id="rId28"/>
    <p:sldId id="315" r:id="rId29"/>
    <p:sldId id="273" r:id="rId30"/>
    <p:sldId id="333" r:id="rId31"/>
    <p:sldId id="274" r:id="rId32"/>
    <p:sldId id="334" r:id="rId33"/>
    <p:sldId id="319" r:id="rId34"/>
    <p:sldId id="275" r:id="rId35"/>
    <p:sldId id="335" r:id="rId36"/>
    <p:sldId id="276" r:id="rId37"/>
    <p:sldId id="336" r:id="rId38"/>
    <p:sldId id="277" r:id="rId39"/>
    <p:sldId id="326" r:id="rId40"/>
    <p:sldId id="322" r:id="rId41"/>
    <p:sldId id="278" r:id="rId42"/>
    <p:sldId id="279" r:id="rId43"/>
    <p:sldId id="337" r:id="rId44"/>
    <p:sldId id="280" r:id="rId45"/>
    <p:sldId id="281" r:id="rId46"/>
    <p:sldId id="338" r:id="rId47"/>
    <p:sldId id="323" r:id="rId48"/>
    <p:sldId id="282" r:id="rId49"/>
    <p:sldId id="339" r:id="rId50"/>
    <p:sldId id="283" r:id="rId51"/>
    <p:sldId id="284" r:id="rId52"/>
    <p:sldId id="285" r:id="rId53"/>
    <p:sldId id="286" r:id="rId54"/>
    <p:sldId id="340" r:id="rId55"/>
    <p:sldId id="341" r:id="rId56"/>
    <p:sldId id="321" r:id="rId57"/>
    <p:sldId id="287" r:id="rId58"/>
    <p:sldId id="342" r:id="rId59"/>
    <p:sldId id="288" r:id="rId60"/>
    <p:sldId id="343" r:id="rId61"/>
    <p:sldId id="344" r:id="rId62"/>
    <p:sldId id="345" r:id="rId63"/>
    <p:sldId id="324" r:id="rId64"/>
    <p:sldId id="290" r:id="rId65"/>
    <p:sldId id="291" r:id="rId66"/>
    <p:sldId id="292" r:id="rId67"/>
    <p:sldId id="346" r:id="rId68"/>
    <p:sldId id="311" r:id="rId69"/>
    <p:sldId id="293" r:id="rId70"/>
    <p:sldId id="294" r:id="rId71"/>
    <p:sldId id="347" r:id="rId72"/>
    <p:sldId id="348" r:id="rId73"/>
    <p:sldId id="349" r:id="rId74"/>
    <p:sldId id="295" r:id="rId75"/>
    <p:sldId id="296" r:id="rId76"/>
    <p:sldId id="350" r:id="rId77"/>
    <p:sldId id="297" r:id="rId78"/>
    <p:sldId id="351" r:id="rId79"/>
    <p:sldId id="298" r:id="rId80"/>
    <p:sldId id="299" r:id="rId81"/>
    <p:sldId id="300" r:id="rId82"/>
    <p:sldId id="301" r:id="rId83"/>
    <p:sldId id="302" r:id="rId84"/>
    <p:sldId id="352" r:id="rId85"/>
    <p:sldId id="303" r:id="rId86"/>
    <p:sldId id="304" r:id="rId87"/>
    <p:sldId id="353" r:id="rId88"/>
    <p:sldId id="305" r:id="rId89"/>
    <p:sldId id="354" r:id="rId90"/>
    <p:sldId id="320" r:id="rId91"/>
    <p:sldId id="312" r:id="rId92"/>
    <p:sldId id="313" r:id="rId93"/>
    <p:sldId id="325" r:id="rId94"/>
    <p:sldId id="308" r:id="rId95"/>
    <p:sldId id="309" r:id="rId96"/>
    <p:sldId id="316" r:id="rId9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5050"/>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42" y="-77"/>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2130425"/>
            <a:ext cx="6248400" cy="2289175"/>
          </a:xfrm>
          <a:prstGeom prst="rect">
            <a:avLst/>
          </a:prstGeom>
        </p:spPr>
        <p:txBody>
          <a:bodyPr/>
          <a:lstStyle>
            <a:lvl1pPr>
              <a:defRPr b="1"/>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6781800" cy="1096962"/>
          </a:xfrm>
          <a:prstGeom prst="rect">
            <a:avLst/>
          </a:prstGeom>
        </p:spPr>
        <p:txBody>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a:xfrm>
            <a:off x="2209800" y="1752600"/>
            <a:ext cx="6477000" cy="43735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09799" y="4406900"/>
            <a:ext cx="6284913" cy="138430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6705600" cy="1173162"/>
          </a:xfrm>
          <a:prstGeom prst="rect">
            <a:avLst/>
          </a:prstGeom>
        </p:spPr>
        <p:txBody>
          <a:bodyPr/>
          <a:lstStyle>
            <a:lvl1pPr>
              <a:defRPr sz="4000"/>
            </a:lvl1pPr>
          </a:lstStyle>
          <a:p>
            <a:r>
              <a:rPr lang="en-US" dirty="0" smtClean="0"/>
              <a:t>Click to edit Master title style</a:t>
            </a:r>
            <a:endParaRPr lang="en-US" dirty="0"/>
          </a:p>
        </p:txBody>
      </p:sp>
      <p:sp>
        <p:nvSpPr>
          <p:cNvPr id="3" name="Content Placeholder 2"/>
          <p:cNvSpPr>
            <a:spLocks noGrp="1"/>
          </p:cNvSpPr>
          <p:nvPr>
            <p:ph sz="half" idx="1"/>
          </p:nvPr>
        </p:nvSpPr>
        <p:spPr>
          <a:xfrm>
            <a:off x="2133600" y="1600201"/>
            <a:ext cx="3200400" cy="4495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5638800" y="1600200"/>
            <a:ext cx="3048000" cy="4572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33600" y="2174875"/>
            <a:ext cx="3276600" cy="39211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38800" y="2174875"/>
            <a:ext cx="3048000" cy="392112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6781800" cy="1173162"/>
          </a:xfrm>
          <a:prstGeom prst="rect">
            <a:avLst/>
          </a:prstGeom>
        </p:spPr>
        <p:txBody>
          <a:bodyPr/>
          <a:lstStyle>
            <a:lvl1pPr>
              <a:defRPr sz="4000"/>
            </a:lvl1p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powerpointstyles.com/"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8" name="Text Box 34"/>
          <p:cNvSpPr txBox="1">
            <a:spLocks noChangeArrowheads="1"/>
          </p:cNvSpPr>
          <p:nvPr/>
        </p:nvSpPr>
        <p:spPr bwMode="auto">
          <a:xfrm>
            <a:off x="3348038" y="6237288"/>
            <a:ext cx="2457450" cy="366712"/>
          </a:xfrm>
          <a:prstGeom prst="rect">
            <a:avLst/>
          </a:prstGeom>
          <a:noFill/>
          <a:ln w="9525">
            <a:noFill/>
            <a:miter lim="800000"/>
            <a:headEnd/>
            <a:tailEnd/>
          </a:ln>
          <a:effectLst/>
        </p:spPr>
        <p:txBody>
          <a:bodyPr wrap="none">
            <a:spAutoFit/>
          </a:bodyPr>
          <a:lstStyle/>
          <a:p>
            <a:r>
              <a:rPr lang="fr-FR">
                <a:hlinkClick r:id="rId13"/>
              </a:rPr>
              <a:t>Powerpoint Templates</a:t>
            </a:r>
            <a:endParaRPr lang="fr-FR"/>
          </a:p>
        </p:txBody>
      </p:sp>
      <p:pic>
        <p:nvPicPr>
          <p:cNvPr id="1057" name="Picture 33" descr="hkyhrev cvsd"/>
          <p:cNvPicPr>
            <a:picLocks noChangeAspect="1" noChangeArrowheads="1"/>
          </p:cNvPicPr>
          <p:nvPr/>
        </p:nvPicPr>
        <p:blipFill>
          <a:blip r:embed="rId14" cstate="print"/>
          <a:srcRect/>
          <a:stretch>
            <a:fillRect/>
          </a:stretch>
        </p:blipFill>
        <p:spPr bwMode="auto">
          <a:xfrm>
            <a:off x="0" y="0"/>
            <a:ext cx="9144000" cy="6858000"/>
          </a:xfrm>
          <a:prstGeom prst="rect">
            <a:avLst/>
          </a:prstGeom>
          <a:noFill/>
        </p:spPr>
      </p:pic>
      <p:sp>
        <p:nvSpPr>
          <p:cNvPr id="1032" name="Text Box 8"/>
          <p:cNvSpPr txBox="1">
            <a:spLocks noChangeArrowheads="1"/>
          </p:cNvSpPr>
          <p:nvPr/>
        </p:nvSpPr>
        <p:spPr bwMode="auto">
          <a:xfrm>
            <a:off x="7962900" y="6237288"/>
            <a:ext cx="1073150" cy="366712"/>
          </a:xfrm>
          <a:prstGeom prst="rect">
            <a:avLst/>
          </a:prstGeom>
          <a:noFill/>
          <a:ln w="9525">
            <a:noFill/>
            <a:miter lim="800000"/>
            <a:headEnd/>
            <a:tailEnd/>
          </a:ln>
          <a:effectLst/>
        </p:spPr>
        <p:txBody>
          <a:bodyPr wrap="none">
            <a:spAutoFit/>
          </a:bodyPr>
          <a:lstStyle/>
          <a:p>
            <a:r>
              <a:rPr lang="fr-FR" b="1">
                <a:solidFill>
                  <a:srgbClr val="5F7602"/>
                </a:solidFill>
              </a:rPr>
              <a:t>Page </a:t>
            </a:r>
            <a:fld id="{D9241D6A-26FD-4E2D-8B21-85AC33CE75F2}" type="slidenum">
              <a:rPr lang="fr-FR" b="1">
                <a:solidFill>
                  <a:srgbClr val="5F7602"/>
                </a:solidFill>
              </a:rPr>
              <a:pPr/>
              <a:t>‹#›</a:t>
            </a:fld>
            <a:endParaRPr lang="fr-FR" b="1">
              <a:solidFill>
                <a:srgbClr val="5F7602"/>
              </a:solidFill>
            </a:endParaRPr>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34" charset="0"/>
          <a:cs typeface="Arial" pitchFamily="34" charset="0"/>
        </a:defRPr>
      </a:lvl2pPr>
      <a:lvl3pPr algn="ctr" rtl="0" eaLnBrk="1" fontAlgn="base" hangingPunct="1">
        <a:spcBef>
          <a:spcPct val="0"/>
        </a:spcBef>
        <a:spcAft>
          <a:spcPct val="0"/>
        </a:spcAft>
        <a:defRPr sz="4400">
          <a:solidFill>
            <a:schemeClr val="tx2"/>
          </a:solidFill>
          <a:latin typeface="Arial" pitchFamily="34" charset="0"/>
          <a:cs typeface="Arial" pitchFamily="34" charset="0"/>
        </a:defRPr>
      </a:lvl3pPr>
      <a:lvl4pPr algn="ctr" rtl="0" eaLnBrk="1" fontAlgn="base" hangingPunct="1">
        <a:spcBef>
          <a:spcPct val="0"/>
        </a:spcBef>
        <a:spcAft>
          <a:spcPct val="0"/>
        </a:spcAft>
        <a:defRPr sz="4400">
          <a:solidFill>
            <a:schemeClr val="tx2"/>
          </a:solidFill>
          <a:latin typeface="Arial" pitchFamily="34" charset="0"/>
          <a:cs typeface="Arial" pitchFamily="34" charset="0"/>
        </a:defRPr>
      </a:lvl4pPr>
      <a:lvl5pPr algn="ctr" rtl="0" eaLnBrk="1" fontAlgn="base" hangingPunct="1">
        <a:spcBef>
          <a:spcPct val="0"/>
        </a:spcBef>
        <a:spcAft>
          <a:spcPct val="0"/>
        </a:spcAft>
        <a:defRPr sz="4400">
          <a:solidFill>
            <a:schemeClr val="tx2"/>
          </a:solidFill>
          <a:latin typeface="Arial" pitchFamily="34" charset="0"/>
          <a:cs typeface="Arial" pitchFamily="34" charset="0"/>
        </a:defRPr>
      </a:lvl5pPr>
      <a:lvl6pPr marL="457200" algn="ctr" rtl="0" eaLnBrk="1" fontAlgn="base" hangingPunct="1">
        <a:spcBef>
          <a:spcPct val="0"/>
        </a:spcBef>
        <a:spcAft>
          <a:spcPct val="0"/>
        </a:spcAft>
        <a:defRPr sz="4400">
          <a:solidFill>
            <a:schemeClr val="tx2"/>
          </a:solidFill>
          <a:latin typeface="Arial" pitchFamily="34" charset="0"/>
          <a:cs typeface="Arial" pitchFamily="34" charset="0"/>
        </a:defRPr>
      </a:lvl6pPr>
      <a:lvl7pPr marL="914400" algn="ctr" rtl="0" eaLnBrk="1" fontAlgn="base" hangingPunct="1">
        <a:spcBef>
          <a:spcPct val="0"/>
        </a:spcBef>
        <a:spcAft>
          <a:spcPct val="0"/>
        </a:spcAft>
        <a:defRPr sz="4400">
          <a:solidFill>
            <a:schemeClr val="tx2"/>
          </a:solidFill>
          <a:latin typeface="Arial" pitchFamily="34" charset="0"/>
          <a:cs typeface="Arial" pitchFamily="34" charset="0"/>
        </a:defRPr>
      </a:lvl7pPr>
      <a:lvl8pPr marL="1371600" algn="ctr" rtl="0" eaLnBrk="1" fontAlgn="base" hangingPunct="1">
        <a:spcBef>
          <a:spcPct val="0"/>
        </a:spcBef>
        <a:spcAft>
          <a:spcPct val="0"/>
        </a:spcAft>
        <a:defRPr sz="4400">
          <a:solidFill>
            <a:schemeClr val="tx2"/>
          </a:solidFill>
          <a:latin typeface="Arial" pitchFamily="34" charset="0"/>
          <a:cs typeface="Arial" pitchFamily="34" charset="0"/>
        </a:defRPr>
      </a:lvl8pPr>
      <a:lvl9pPr marL="1828800" algn="ctr" rtl="0" eaLnBrk="1" fontAlgn="base" hangingPunct="1">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4.jpeg"/></Relationships>
</file>

<file path=ppt/slides/_rels/slide9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9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3"/>
          <p:cNvSpPr>
            <a:spLocks noGrp="1"/>
          </p:cNvSpPr>
          <p:nvPr>
            <p:ph type="ctrTitle"/>
          </p:nvPr>
        </p:nvSpPr>
        <p:spPr>
          <a:xfrm>
            <a:off x="2286000" y="1506538"/>
            <a:ext cx="6400800" cy="2379662"/>
          </a:xfrm>
        </p:spPr>
        <p:txBody>
          <a:bodyPr/>
          <a:lstStyle/>
          <a:p>
            <a:pPr algn="l"/>
            <a:r>
              <a:rPr b="1" dirty="0" smtClean="0"/>
              <a:t>Church </a:t>
            </a:r>
            <a:r>
              <a:rPr lang="en-US" b="1" dirty="0" smtClean="0"/>
              <a:t>Multiplication Movement</a:t>
            </a:r>
            <a:endParaRPr b="1" dirty="0" smtClean="0"/>
          </a:p>
        </p:txBody>
      </p:sp>
      <p:sp>
        <p:nvSpPr>
          <p:cNvPr id="2" name="Subtitle 1"/>
          <p:cNvSpPr>
            <a:spLocks noGrp="1"/>
          </p:cNvSpPr>
          <p:nvPr>
            <p:ph type="subTitle" idx="1"/>
          </p:nvPr>
        </p:nvSpPr>
        <p:spPr/>
        <p:txBody>
          <a:bodyPr/>
          <a:lstStyle/>
          <a:p>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Autofit/>
          </a:bodyPr>
          <a:lstStyle/>
          <a:p>
            <a:r>
              <a:rPr lang="en-US" sz="3600" b="1" dirty="0" smtClean="0"/>
              <a:t>WHAT THE BIBLE SAYS ABOUT CHURCH PLANTING</a:t>
            </a:r>
          </a:p>
        </p:txBody>
      </p:sp>
      <p:sp>
        <p:nvSpPr>
          <p:cNvPr id="12291" name="Rectangle 3"/>
          <p:cNvSpPr>
            <a:spLocks noGrp="1" noChangeArrowheads="1"/>
          </p:cNvSpPr>
          <p:nvPr>
            <p:ph idx="1"/>
          </p:nvPr>
        </p:nvSpPr>
        <p:spPr/>
        <p:txBody>
          <a:bodyPr/>
          <a:lstStyle/>
          <a:p>
            <a:pPr marL="0"/>
            <a:r>
              <a:rPr lang="en-US" sz="2800" dirty="0" smtClean="0"/>
              <a:t>You will not find “Church Planting Movements” mentioned anywhere in the Bible.  </a:t>
            </a:r>
          </a:p>
          <a:p>
            <a:pPr marL="0"/>
            <a:r>
              <a:rPr lang="en-US" sz="2800" dirty="0" smtClean="0"/>
              <a:t>Yet, the first century world was swirling with new converts and multiplying indigenous churches planting churches which are Church Planting Movements.  </a:t>
            </a:r>
          </a:p>
          <a:p>
            <a:pPr marL="0" algn="just">
              <a:buFontTx/>
              <a:buNone/>
            </a:pPr>
            <a:endParaRPr lang="en-US" sz="32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p:txBody>
          <a:bodyPr/>
          <a:lstStyle/>
          <a:p>
            <a:pPr marL="0" algn="ctr">
              <a:buFontTx/>
              <a:buNone/>
            </a:pPr>
            <a:r>
              <a:rPr lang="en-US" sz="3600" dirty="0" smtClean="0"/>
              <a:t>Let’s take a look at the characteristics of Church Planting Movements </a:t>
            </a:r>
            <a:br>
              <a:rPr lang="en-US" sz="3600" dirty="0" smtClean="0"/>
            </a:br>
            <a:r>
              <a:rPr lang="en-US" sz="3600" dirty="0" smtClean="0"/>
              <a:t>and see what the Bible has to say about them.</a:t>
            </a:r>
          </a:p>
          <a:p>
            <a:pPr marL="0" algn="just">
              <a:buFontTx/>
              <a:buNone/>
            </a:pPr>
            <a:endParaRPr lang="en-US" sz="3200" dirty="0" smtClean="0"/>
          </a:p>
        </p:txBody>
      </p:sp>
      <p:sp>
        <p:nvSpPr>
          <p:cNvPr id="4" name="Title 3"/>
          <p:cNvSpPr>
            <a:spLocks noGrp="1"/>
          </p:cNvSpPr>
          <p:nvPr>
            <p:ph type="title"/>
          </p:nvPr>
        </p:nvSpPr>
        <p:spPr/>
        <p:txBody>
          <a:bodyPr/>
          <a:lstStyle/>
          <a:p>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2"/>
          <p:cNvSpPr>
            <a:spLocks noGrp="1"/>
          </p:cNvSpPr>
          <p:nvPr>
            <p:ph type="title"/>
          </p:nvPr>
        </p:nvSpPr>
        <p:spPr/>
        <p:txBody>
          <a:bodyPr/>
          <a:lstStyle/>
          <a:p>
            <a:endParaRPr lang="en-US" smtClean="0"/>
          </a:p>
        </p:txBody>
      </p:sp>
      <p:sp>
        <p:nvSpPr>
          <p:cNvPr id="13315" name="Content Placeholder 3"/>
          <p:cNvSpPr>
            <a:spLocks noGrp="1"/>
          </p:cNvSpPr>
          <p:nvPr>
            <p:ph idx="1"/>
          </p:nvPr>
        </p:nvSpPr>
        <p:spPr/>
        <p:txBody>
          <a:bodyPr/>
          <a:lstStyle/>
          <a:p>
            <a:pPr algn="just">
              <a:buFont typeface="Wingdings 2" pitchFamily="18" charset="2"/>
              <a:buNone/>
            </a:pPr>
            <a:r>
              <a:rPr lang="en-US" b="1" dirty="0" smtClean="0"/>
              <a:t>Abundant Gospel Sowing</a:t>
            </a:r>
          </a:p>
          <a:p>
            <a:pPr>
              <a:buFont typeface="Arial" charset="0"/>
              <a:buChar char="•"/>
            </a:pPr>
            <a:r>
              <a:rPr lang="en-US" dirty="0" smtClean="0"/>
              <a:t>2 Corinthians 9:6 (…whoever sows generously will also reap generously.)</a:t>
            </a:r>
          </a:p>
          <a:p>
            <a:pPr>
              <a:buFont typeface="Arial" charset="0"/>
              <a:buChar char="•"/>
            </a:pPr>
            <a:r>
              <a:rPr lang="en-US" dirty="0" smtClean="0"/>
              <a:t>1 Thessalonians 1:8 (The Lord’s message rang out from you…)</a:t>
            </a:r>
          </a:p>
          <a:p>
            <a:pPr algn="just"/>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anim calcmode="lin" valueType="num">
                                      <p:cBhvr additive="base">
                                        <p:cTn id="7"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315">
                                            <p:txEl>
                                              <p:pRg st="2" end="2"/>
                                            </p:txEl>
                                          </p:spTgt>
                                        </p:tgtEl>
                                        <p:attrNameLst>
                                          <p:attrName>style.visibility</p:attrName>
                                        </p:attrNameLst>
                                      </p:cBhvr>
                                      <p:to>
                                        <p:strVal val="visible"/>
                                      </p:to>
                                    </p:set>
                                    <p:anim calcmode="lin" valueType="num">
                                      <p:cBhvr additive="base">
                                        <p:cTn id="13"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Title 2"/>
          <p:cNvSpPr>
            <a:spLocks noGrp="1"/>
          </p:cNvSpPr>
          <p:nvPr>
            <p:ph type="title"/>
          </p:nvPr>
        </p:nvSpPr>
        <p:spPr/>
        <p:txBody>
          <a:bodyPr/>
          <a:lstStyle/>
          <a:p>
            <a:endParaRPr lang="en-US" smtClean="0"/>
          </a:p>
        </p:txBody>
      </p:sp>
      <p:sp>
        <p:nvSpPr>
          <p:cNvPr id="4" name="Content Placeholder 3"/>
          <p:cNvSpPr>
            <a:spLocks noGrp="1"/>
          </p:cNvSpPr>
          <p:nvPr>
            <p:ph idx="1"/>
          </p:nvPr>
        </p:nvSpPr>
        <p:spPr/>
        <p:txBody>
          <a:bodyPr>
            <a:noAutofit/>
          </a:bodyPr>
          <a:lstStyle/>
          <a:p>
            <a:pPr marL="274320" indent="-274320" fontAlgn="auto">
              <a:lnSpc>
                <a:spcPct val="110000"/>
              </a:lnSpc>
              <a:spcBef>
                <a:spcPts val="580"/>
              </a:spcBef>
              <a:spcAft>
                <a:spcPts val="0"/>
              </a:spcAft>
              <a:buFont typeface="Wingdings 2"/>
              <a:buNone/>
              <a:defRPr/>
            </a:pPr>
            <a:r>
              <a:rPr lang="en-US" sz="2800" b="1" dirty="0" smtClean="0"/>
              <a:t>All Peoples Will Be Reached</a:t>
            </a:r>
          </a:p>
          <a:p>
            <a:pPr marL="274320" indent="-274320" fontAlgn="auto">
              <a:lnSpc>
                <a:spcPct val="110000"/>
              </a:lnSpc>
              <a:spcBef>
                <a:spcPts val="580"/>
              </a:spcBef>
              <a:spcAft>
                <a:spcPts val="0"/>
              </a:spcAft>
              <a:buFont typeface="Arial" pitchFamily="34" charset="0"/>
              <a:buChar char="•"/>
              <a:defRPr/>
            </a:pPr>
            <a:r>
              <a:rPr lang="en-US" sz="2800" dirty="0" smtClean="0"/>
              <a:t>Psalms 67 (Let all the peoples praise you.)</a:t>
            </a:r>
          </a:p>
          <a:p>
            <a:pPr marL="274320" indent="-274320" fontAlgn="auto">
              <a:lnSpc>
                <a:spcPct val="110000"/>
              </a:lnSpc>
              <a:spcBef>
                <a:spcPts val="580"/>
              </a:spcBef>
              <a:spcAft>
                <a:spcPts val="0"/>
              </a:spcAft>
              <a:buFont typeface="Arial" pitchFamily="34" charset="0"/>
              <a:buChar char="•"/>
              <a:defRPr/>
            </a:pPr>
            <a:r>
              <a:rPr lang="en-US" sz="2800" dirty="0" smtClean="0"/>
              <a:t>Matthew 24:3, 14 (…and this gospel shall be preached to all peoples.)</a:t>
            </a:r>
          </a:p>
          <a:p>
            <a:pPr marL="274320" indent="-274320" fontAlgn="auto">
              <a:lnSpc>
                <a:spcPct val="110000"/>
              </a:lnSpc>
              <a:spcBef>
                <a:spcPts val="580"/>
              </a:spcBef>
              <a:spcAft>
                <a:spcPts val="0"/>
              </a:spcAft>
              <a:buFont typeface="Arial" pitchFamily="34" charset="0"/>
              <a:buChar char="•"/>
              <a:defRPr/>
            </a:pPr>
            <a:r>
              <a:rPr lang="en-US" sz="2800" dirty="0" smtClean="0"/>
              <a:t>Revelation 5:9 (..you purchased men for God from every tribe…)</a:t>
            </a:r>
          </a:p>
          <a:p>
            <a:pPr marL="274320" indent="-274320" algn="just" fontAlgn="auto">
              <a:lnSpc>
                <a:spcPct val="110000"/>
              </a:lnSpc>
              <a:spcBef>
                <a:spcPts val="580"/>
              </a:spcBef>
              <a:spcAft>
                <a:spcPts val="0"/>
              </a:spcAft>
              <a:buFont typeface="Wingdings 2"/>
              <a:buChar char=""/>
              <a:defRPr/>
            </a:pPr>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Title 2"/>
          <p:cNvSpPr>
            <a:spLocks noGrp="1"/>
          </p:cNvSpPr>
          <p:nvPr>
            <p:ph type="title"/>
          </p:nvPr>
        </p:nvSpPr>
        <p:spPr/>
        <p:txBody>
          <a:bodyPr/>
          <a:lstStyle/>
          <a:p>
            <a:endParaRPr lang="en-US" smtClean="0"/>
          </a:p>
        </p:txBody>
      </p:sp>
      <p:sp>
        <p:nvSpPr>
          <p:cNvPr id="4" name="Content Placeholder 3"/>
          <p:cNvSpPr>
            <a:spLocks noGrp="1"/>
          </p:cNvSpPr>
          <p:nvPr>
            <p:ph idx="1"/>
          </p:nvPr>
        </p:nvSpPr>
        <p:spPr/>
        <p:txBody>
          <a:bodyPr>
            <a:noAutofit/>
          </a:bodyPr>
          <a:lstStyle/>
          <a:p>
            <a:pPr marL="274320" indent="-274320" fontAlgn="auto">
              <a:lnSpc>
                <a:spcPct val="110000"/>
              </a:lnSpc>
              <a:spcBef>
                <a:spcPts val="580"/>
              </a:spcBef>
              <a:spcAft>
                <a:spcPts val="0"/>
              </a:spcAft>
              <a:buFont typeface="Arial" pitchFamily="34" charset="0"/>
              <a:buChar char="•"/>
              <a:defRPr/>
            </a:pPr>
            <a:r>
              <a:rPr lang="en-US" sz="2800" dirty="0" smtClean="0"/>
              <a:t>Revelation 7:9 (…a multitude that no one could count, from every nation…)</a:t>
            </a:r>
          </a:p>
          <a:p>
            <a:pPr marL="274320" indent="-274320" fontAlgn="auto">
              <a:lnSpc>
                <a:spcPct val="110000"/>
              </a:lnSpc>
              <a:spcBef>
                <a:spcPts val="580"/>
              </a:spcBef>
              <a:spcAft>
                <a:spcPts val="0"/>
              </a:spcAft>
              <a:buFont typeface="Arial" pitchFamily="34" charset="0"/>
              <a:buChar char="•"/>
              <a:defRPr/>
            </a:pPr>
            <a:r>
              <a:rPr lang="en-US" sz="2800" dirty="0" smtClean="0"/>
              <a:t>Revelation 15:4 (All nations will come and worship before you.)</a:t>
            </a:r>
          </a:p>
          <a:p>
            <a:pPr marL="274320" indent="-274320" fontAlgn="auto">
              <a:lnSpc>
                <a:spcPct val="110000"/>
              </a:lnSpc>
              <a:spcBef>
                <a:spcPts val="580"/>
              </a:spcBef>
              <a:spcAft>
                <a:spcPts val="0"/>
              </a:spcAft>
              <a:buFont typeface="Arial" pitchFamily="34" charset="0"/>
              <a:buChar char="•"/>
              <a:defRPr/>
            </a:pPr>
            <a:r>
              <a:rPr lang="en-US" sz="2800" dirty="0" smtClean="0"/>
              <a:t>Psalm 96 (Ascribe to the Lord, O families of nations…)</a:t>
            </a:r>
          </a:p>
          <a:p>
            <a:pPr marL="274320" indent="-274320" algn="just" fontAlgn="auto">
              <a:lnSpc>
                <a:spcPct val="110000"/>
              </a:lnSpc>
              <a:spcBef>
                <a:spcPts val="580"/>
              </a:spcBef>
              <a:spcAft>
                <a:spcPts val="0"/>
              </a:spcAft>
              <a:buFont typeface="Wingdings 2"/>
              <a:buChar char=""/>
              <a:defRPr/>
            </a:pPr>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2"/>
          <p:cNvSpPr>
            <a:spLocks noGrp="1"/>
          </p:cNvSpPr>
          <p:nvPr>
            <p:ph type="title"/>
          </p:nvPr>
        </p:nvSpPr>
        <p:spPr/>
        <p:txBody>
          <a:bodyPr/>
          <a:lstStyle/>
          <a:p>
            <a:endParaRPr lang="en-US" smtClean="0"/>
          </a:p>
        </p:txBody>
      </p:sp>
      <p:sp>
        <p:nvSpPr>
          <p:cNvPr id="15363" name="Rectangle 3"/>
          <p:cNvSpPr>
            <a:spLocks noGrp="1" noChangeArrowheads="1"/>
          </p:cNvSpPr>
          <p:nvPr>
            <p:ph idx="1"/>
          </p:nvPr>
        </p:nvSpPr>
        <p:spPr/>
        <p:txBody>
          <a:bodyPr/>
          <a:lstStyle/>
          <a:p>
            <a:pPr algn="just">
              <a:buFontTx/>
              <a:buNone/>
            </a:pPr>
            <a:r>
              <a:rPr lang="en-US" sz="2800" b="1" dirty="0" smtClean="0"/>
              <a:t>God Will Do It </a:t>
            </a:r>
          </a:p>
          <a:p>
            <a:pPr>
              <a:buFont typeface="Arial" charset="0"/>
              <a:buChar char="•"/>
            </a:pPr>
            <a:r>
              <a:rPr lang="en-US" sz="2800" dirty="0" smtClean="0"/>
              <a:t>Philippians 1:6 (He who began…will do it.)</a:t>
            </a:r>
          </a:p>
          <a:p>
            <a:pPr>
              <a:buFont typeface="Arial" charset="0"/>
              <a:buChar char="•"/>
            </a:pPr>
            <a:r>
              <a:rPr lang="en-US" sz="2800" dirty="0" smtClean="0"/>
              <a:t>1 Peter 4:11 (…do it with the strength God provides.)</a:t>
            </a:r>
          </a:p>
          <a:p>
            <a:pPr>
              <a:buFontTx/>
              <a:buNone/>
            </a:pPr>
            <a:endParaRPr lang="en-US" sz="2800" b="1" dirty="0" smtClean="0"/>
          </a:p>
          <a:p>
            <a:pPr>
              <a:buFontTx/>
              <a:buNone/>
            </a:pPr>
            <a:r>
              <a:rPr lang="en-US" sz="2800" b="1" dirty="0" smtClean="0"/>
              <a:t>God’s Word</a:t>
            </a:r>
          </a:p>
          <a:p>
            <a:pPr>
              <a:buFont typeface="Arial" charset="0"/>
              <a:buChar char="•"/>
            </a:pPr>
            <a:r>
              <a:rPr lang="en-US" sz="2800" dirty="0" smtClean="0"/>
              <a:t>Acts 17:11 (…examined the Scriptures every day to see if…)</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3">
                                            <p:txEl>
                                              <p:pRg st="1" end="1"/>
                                            </p:txEl>
                                          </p:spTgt>
                                        </p:tgtEl>
                                        <p:attrNameLst>
                                          <p:attrName>style.visibility</p:attrName>
                                        </p:attrNameLst>
                                      </p:cBhvr>
                                      <p:to>
                                        <p:strVal val="visible"/>
                                      </p:to>
                                    </p:set>
                                    <p:anim calcmode="lin" valueType="num">
                                      <p:cBhvr additive="base">
                                        <p:cTn id="7"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363">
                                            <p:txEl>
                                              <p:pRg st="2" end="2"/>
                                            </p:txEl>
                                          </p:spTgt>
                                        </p:tgtEl>
                                        <p:attrNameLst>
                                          <p:attrName>style.visibility</p:attrName>
                                        </p:attrNameLst>
                                      </p:cBhvr>
                                      <p:to>
                                        <p:strVal val="visible"/>
                                      </p:to>
                                    </p:set>
                                    <p:anim calcmode="lin" valueType="num">
                                      <p:cBhvr additive="base">
                                        <p:cTn id="13"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363">
                                            <p:txEl>
                                              <p:pRg st="4" end="4"/>
                                            </p:txEl>
                                          </p:spTgt>
                                        </p:tgtEl>
                                        <p:attrNameLst>
                                          <p:attrName>style.visibility</p:attrName>
                                        </p:attrNameLst>
                                      </p:cBhvr>
                                      <p:to>
                                        <p:strVal val="visible"/>
                                      </p:to>
                                    </p:set>
                                    <p:anim calcmode="lin" valueType="num">
                                      <p:cBhvr additive="base">
                                        <p:cTn id="19" dur="500" fill="hold"/>
                                        <p:tgtEl>
                                          <p:spTgt spid="1536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363">
                                            <p:txEl>
                                              <p:pRg st="5" end="5"/>
                                            </p:txEl>
                                          </p:spTgt>
                                        </p:tgtEl>
                                        <p:attrNameLst>
                                          <p:attrName>style.visibility</p:attrName>
                                        </p:attrNameLst>
                                      </p:cBhvr>
                                      <p:to>
                                        <p:strVal val="visible"/>
                                      </p:to>
                                    </p:set>
                                    <p:anim calcmode="lin" valueType="num">
                                      <p:cBhvr additive="base">
                                        <p:cTn id="25" dur="500" fill="hold"/>
                                        <p:tgtEl>
                                          <p:spTgt spid="1536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536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p:cNvSpPr>
            <a:spLocks noGrp="1"/>
          </p:cNvSpPr>
          <p:nvPr>
            <p:ph type="title"/>
          </p:nvPr>
        </p:nvSpPr>
        <p:spPr/>
        <p:txBody>
          <a:bodyPr/>
          <a:lstStyle/>
          <a:p>
            <a:endParaRPr lang="en-US" smtClean="0"/>
          </a:p>
        </p:txBody>
      </p:sp>
      <p:sp>
        <p:nvSpPr>
          <p:cNvPr id="11266" name="Rectangle 3"/>
          <p:cNvSpPr>
            <a:spLocks noGrp="1" noChangeArrowheads="1"/>
          </p:cNvSpPr>
          <p:nvPr>
            <p:ph idx="1"/>
          </p:nvPr>
        </p:nvSpPr>
        <p:spPr/>
        <p:txBody>
          <a:bodyPr>
            <a:noAutofit/>
          </a:bodyPr>
          <a:lstStyle/>
          <a:p>
            <a:pPr marL="274320" indent="-274320" algn="just" fontAlgn="auto">
              <a:spcBef>
                <a:spcPts val="580"/>
              </a:spcBef>
              <a:spcAft>
                <a:spcPts val="0"/>
              </a:spcAft>
              <a:buFontTx/>
              <a:buNone/>
              <a:defRPr/>
            </a:pPr>
            <a:r>
              <a:rPr lang="en-US" sz="2800" b="1" dirty="0" smtClean="0"/>
              <a:t>House Churches</a:t>
            </a:r>
          </a:p>
          <a:p>
            <a:pPr marL="274320" indent="-274320" fontAlgn="auto">
              <a:spcBef>
                <a:spcPts val="580"/>
              </a:spcBef>
              <a:spcAft>
                <a:spcPts val="0"/>
              </a:spcAft>
              <a:buFont typeface="Arial" pitchFamily="34" charset="0"/>
              <a:buChar char="•"/>
              <a:defRPr/>
            </a:pPr>
            <a:r>
              <a:rPr lang="en-US" sz="2800" dirty="0" smtClean="0"/>
              <a:t>Acts 5:42 (…from house to house…)</a:t>
            </a:r>
          </a:p>
          <a:p>
            <a:pPr marL="274320" indent="-274320" fontAlgn="auto">
              <a:spcBef>
                <a:spcPts val="580"/>
              </a:spcBef>
              <a:spcAft>
                <a:spcPts val="0"/>
              </a:spcAft>
              <a:buFont typeface="Arial" pitchFamily="34" charset="0"/>
              <a:buChar char="•"/>
              <a:defRPr/>
            </a:pPr>
            <a:r>
              <a:rPr lang="en-US" sz="2800" dirty="0" smtClean="0"/>
              <a:t>Acts 8:3 (Saul began to destroy the church. Going from house to house…)</a:t>
            </a:r>
          </a:p>
          <a:p>
            <a:pPr marL="274320" indent="-274320" fontAlgn="auto">
              <a:spcBef>
                <a:spcPts val="580"/>
              </a:spcBef>
              <a:spcAft>
                <a:spcPts val="0"/>
              </a:spcAft>
              <a:buFont typeface="Arial" pitchFamily="34" charset="0"/>
              <a:buChar char="•"/>
              <a:defRPr/>
            </a:pPr>
            <a:r>
              <a:rPr lang="en-US" sz="2800" dirty="0" smtClean="0"/>
              <a:t>Acts 12:12 (…the house of Mary…where many people had gathered…)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6">
                                            <p:txEl>
                                              <p:pRg st="1" end="1"/>
                                            </p:txEl>
                                          </p:spTgt>
                                        </p:tgtEl>
                                        <p:attrNameLst>
                                          <p:attrName>style.visibility</p:attrName>
                                        </p:attrNameLst>
                                      </p:cBhvr>
                                      <p:to>
                                        <p:strVal val="visible"/>
                                      </p:to>
                                    </p:set>
                                    <p:anim calcmode="lin" valueType="num">
                                      <p:cBhvr additive="base">
                                        <p:cTn id="7" dur="500" fill="hold"/>
                                        <p:tgtEl>
                                          <p:spTgt spid="1126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266">
                                            <p:txEl>
                                              <p:pRg st="2" end="2"/>
                                            </p:txEl>
                                          </p:spTgt>
                                        </p:tgtEl>
                                        <p:attrNameLst>
                                          <p:attrName>style.visibility</p:attrName>
                                        </p:attrNameLst>
                                      </p:cBhvr>
                                      <p:to>
                                        <p:strVal val="visible"/>
                                      </p:to>
                                    </p:set>
                                    <p:anim calcmode="lin" valueType="num">
                                      <p:cBhvr additive="base">
                                        <p:cTn id="13" dur="500" fill="hold"/>
                                        <p:tgtEl>
                                          <p:spTgt spid="1126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266">
                                            <p:txEl>
                                              <p:pRg st="3" end="3"/>
                                            </p:txEl>
                                          </p:spTgt>
                                        </p:tgtEl>
                                        <p:attrNameLst>
                                          <p:attrName>style.visibility</p:attrName>
                                        </p:attrNameLst>
                                      </p:cBhvr>
                                      <p:to>
                                        <p:strVal val="visible"/>
                                      </p:to>
                                    </p:set>
                                    <p:anim calcmode="lin" valueType="num">
                                      <p:cBhvr additive="base">
                                        <p:cTn id="19" dur="500" fill="hold"/>
                                        <p:tgtEl>
                                          <p:spTgt spid="1126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
          <p:cNvSpPr>
            <a:spLocks noGrp="1"/>
          </p:cNvSpPr>
          <p:nvPr>
            <p:ph type="title"/>
          </p:nvPr>
        </p:nvSpPr>
        <p:spPr/>
        <p:txBody>
          <a:bodyPr/>
          <a:lstStyle/>
          <a:p>
            <a:endParaRPr lang="en-US" smtClean="0"/>
          </a:p>
        </p:txBody>
      </p:sp>
      <p:sp>
        <p:nvSpPr>
          <p:cNvPr id="11266" name="Rectangle 3"/>
          <p:cNvSpPr>
            <a:spLocks noGrp="1" noChangeArrowheads="1"/>
          </p:cNvSpPr>
          <p:nvPr>
            <p:ph idx="1"/>
          </p:nvPr>
        </p:nvSpPr>
        <p:spPr/>
        <p:txBody>
          <a:bodyPr>
            <a:noAutofit/>
          </a:bodyPr>
          <a:lstStyle/>
          <a:p>
            <a:pPr marL="274320" indent="-274320" fontAlgn="auto">
              <a:spcBef>
                <a:spcPts val="580"/>
              </a:spcBef>
              <a:spcAft>
                <a:spcPts val="0"/>
              </a:spcAft>
              <a:buFont typeface="Arial" pitchFamily="34" charset="0"/>
              <a:buChar char="•"/>
              <a:defRPr/>
            </a:pPr>
            <a:r>
              <a:rPr lang="en-US" sz="2800" dirty="0"/>
              <a:t>Romans 16:5 (Greet also the church that meets at their house.)</a:t>
            </a:r>
          </a:p>
          <a:p>
            <a:pPr marL="274320" indent="-274320" fontAlgn="auto">
              <a:spcBef>
                <a:spcPts val="580"/>
              </a:spcBef>
              <a:spcAft>
                <a:spcPts val="0"/>
              </a:spcAft>
              <a:buFont typeface="Arial" pitchFamily="34" charset="0"/>
              <a:buChar char="•"/>
              <a:defRPr/>
            </a:pPr>
            <a:r>
              <a:rPr lang="en-US" sz="2800" dirty="0"/>
              <a:t>1 Corinthians 16:19 (…the church that meets at their house.)</a:t>
            </a:r>
          </a:p>
          <a:p>
            <a:pPr marL="274320" indent="-274320" fontAlgn="auto">
              <a:spcBef>
                <a:spcPts val="580"/>
              </a:spcBef>
              <a:spcAft>
                <a:spcPts val="0"/>
              </a:spcAft>
              <a:buFont typeface="Arial" pitchFamily="34" charset="0"/>
              <a:buChar char="•"/>
              <a:defRPr/>
            </a:pPr>
            <a:r>
              <a:rPr lang="en-US" sz="2800" dirty="0"/>
              <a:t>Colossians 4:15 (…the church in her house.)</a:t>
            </a:r>
          </a:p>
          <a:p>
            <a:pPr marL="274320" indent="-274320" fontAlgn="auto">
              <a:spcBef>
                <a:spcPts val="580"/>
              </a:spcBef>
              <a:spcAft>
                <a:spcPts val="0"/>
              </a:spcAft>
              <a:buFont typeface="Arial" pitchFamily="34" charset="0"/>
              <a:buChar char="•"/>
              <a:defRPr/>
            </a:pPr>
            <a:r>
              <a:rPr lang="en-US" sz="2800" dirty="0"/>
              <a:t>Philemon 2 (…the church that meets in your home.)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1266">
                                            <p:txEl>
                                              <p:pRg st="0" end="0"/>
                                            </p:txEl>
                                          </p:spTgt>
                                        </p:tgtEl>
                                        <p:attrNameLst>
                                          <p:attrName>style.visibility</p:attrName>
                                        </p:attrNameLst>
                                      </p:cBhvr>
                                      <p:to>
                                        <p:strVal val="visible"/>
                                      </p:to>
                                    </p:set>
                                    <p:anim calcmode="lin" valueType="num">
                                      <p:cBhvr additive="base">
                                        <p:cTn id="7" dur="500" fill="hold"/>
                                        <p:tgtEl>
                                          <p:spTgt spid="1126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266">
                                            <p:txEl>
                                              <p:pRg st="1" end="1"/>
                                            </p:txEl>
                                          </p:spTgt>
                                        </p:tgtEl>
                                        <p:attrNameLst>
                                          <p:attrName>style.visibility</p:attrName>
                                        </p:attrNameLst>
                                      </p:cBhvr>
                                      <p:to>
                                        <p:strVal val="visible"/>
                                      </p:to>
                                    </p:set>
                                    <p:anim calcmode="lin" valueType="num">
                                      <p:cBhvr additive="base">
                                        <p:cTn id="13" dur="500" fill="hold"/>
                                        <p:tgtEl>
                                          <p:spTgt spid="1126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26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266">
                                            <p:txEl>
                                              <p:pRg st="2" end="2"/>
                                            </p:txEl>
                                          </p:spTgt>
                                        </p:tgtEl>
                                        <p:attrNameLst>
                                          <p:attrName>style.visibility</p:attrName>
                                        </p:attrNameLst>
                                      </p:cBhvr>
                                      <p:to>
                                        <p:strVal val="visible"/>
                                      </p:to>
                                    </p:set>
                                    <p:anim calcmode="lin" valueType="num">
                                      <p:cBhvr additive="base">
                                        <p:cTn id="19" dur="500" fill="hold"/>
                                        <p:tgtEl>
                                          <p:spTgt spid="1126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266">
                                            <p:txEl>
                                              <p:pRg st="3" end="3"/>
                                            </p:txEl>
                                          </p:spTgt>
                                        </p:tgtEl>
                                        <p:attrNameLst>
                                          <p:attrName>style.visibility</p:attrName>
                                        </p:attrNameLst>
                                      </p:cBhvr>
                                      <p:to>
                                        <p:strVal val="visible"/>
                                      </p:to>
                                    </p:set>
                                    <p:anim calcmode="lin" valueType="num">
                                      <p:cBhvr additive="base">
                                        <p:cTn id="25" dur="500" fill="hold"/>
                                        <p:tgtEl>
                                          <p:spTgt spid="1126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2"/>
          <p:cNvSpPr>
            <a:spLocks noGrp="1"/>
          </p:cNvSpPr>
          <p:nvPr>
            <p:ph type="title"/>
          </p:nvPr>
        </p:nvSpPr>
        <p:spPr/>
        <p:txBody>
          <a:bodyPr/>
          <a:lstStyle/>
          <a:p>
            <a:endParaRPr lang="en-US" dirty="0" smtClean="0"/>
          </a:p>
        </p:txBody>
      </p:sp>
      <p:sp>
        <p:nvSpPr>
          <p:cNvPr id="17411" name="Rectangle 3"/>
          <p:cNvSpPr>
            <a:spLocks noGrp="1" noChangeArrowheads="1"/>
          </p:cNvSpPr>
          <p:nvPr>
            <p:ph idx="1"/>
          </p:nvPr>
        </p:nvSpPr>
        <p:spPr>
          <a:xfrm>
            <a:off x="2209800" y="1676400"/>
            <a:ext cx="6477000" cy="4373563"/>
          </a:xfrm>
        </p:spPr>
        <p:txBody>
          <a:bodyPr>
            <a:noAutofit/>
          </a:bodyPr>
          <a:lstStyle/>
          <a:p>
            <a:pPr algn="just">
              <a:lnSpc>
                <a:spcPct val="120000"/>
              </a:lnSpc>
              <a:buFontTx/>
              <a:buNone/>
            </a:pPr>
            <a:r>
              <a:rPr lang="en-US" sz="2800" b="1" dirty="0" smtClean="0"/>
              <a:t>Lay Leadership</a:t>
            </a:r>
          </a:p>
          <a:p>
            <a:pPr>
              <a:lnSpc>
                <a:spcPct val="120000"/>
              </a:lnSpc>
              <a:buFont typeface="Arial" charset="0"/>
              <a:buChar char="•"/>
            </a:pPr>
            <a:r>
              <a:rPr lang="en-US" sz="2800" dirty="0" smtClean="0"/>
              <a:t>Psalm 119:97-100 (I have more insight than my teachers…for I obey…)</a:t>
            </a:r>
          </a:p>
          <a:p>
            <a:pPr>
              <a:lnSpc>
                <a:spcPct val="120000"/>
              </a:lnSpc>
              <a:buFont typeface="Arial" charset="0"/>
              <a:buChar char="•"/>
            </a:pPr>
            <a:r>
              <a:rPr lang="en-US" sz="2800" dirty="0" smtClean="0"/>
              <a:t>Jeremiah 1:7 (Do not say, ‘I am only a child…’)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1">
                                            <p:txEl>
                                              <p:pRg st="1" end="1"/>
                                            </p:txEl>
                                          </p:spTgt>
                                        </p:tgtEl>
                                        <p:attrNameLst>
                                          <p:attrName>style.visibility</p:attrName>
                                        </p:attrNameLst>
                                      </p:cBhvr>
                                      <p:to>
                                        <p:strVal val="visible"/>
                                      </p:to>
                                    </p:set>
                                    <p:anim calcmode="lin" valueType="num">
                                      <p:cBhvr additive="base">
                                        <p:cTn id="7"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411">
                                            <p:txEl>
                                              <p:pRg st="2" end="2"/>
                                            </p:txEl>
                                          </p:spTgt>
                                        </p:tgtEl>
                                        <p:attrNameLst>
                                          <p:attrName>style.visibility</p:attrName>
                                        </p:attrNameLst>
                                      </p:cBhvr>
                                      <p:to>
                                        <p:strVal val="visible"/>
                                      </p:to>
                                    </p:set>
                                    <p:anim calcmode="lin" valueType="num">
                                      <p:cBhvr additive="base">
                                        <p:cTn id="13"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2"/>
          <p:cNvSpPr>
            <a:spLocks noGrp="1"/>
          </p:cNvSpPr>
          <p:nvPr>
            <p:ph type="title"/>
          </p:nvPr>
        </p:nvSpPr>
        <p:spPr/>
        <p:txBody>
          <a:bodyPr/>
          <a:lstStyle/>
          <a:p>
            <a:endParaRPr lang="en-US" dirty="0" smtClean="0"/>
          </a:p>
        </p:txBody>
      </p:sp>
      <p:sp>
        <p:nvSpPr>
          <p:cNvPr id="17411" name="Rectangle 3"/>
          <p:cNvSpPr>
            <a:spLocks noGrp="1" noChangeArrowheads="1"/>
          </p:cNvSpPr>
          <p:nvPr>
            <p:ph idx="1"/>
          </p:nvPr>
        </p:nvSpPr>
        <p:spPr/>
        <p:txBody>
          <a:bodyPr>
            <a:noAutofit/>
          </a:bodyPr>
          <a:lstStyle/>
          <a:p>
            <a:pPr>
              <a:lnSpc>
                <a:spcPct val="120000"/>
              </a:lnSpc>
              <a:buFont typeface="Arial" charset="0"/>
              <a:buChar char="•"/>
            </a:pPr>
            <a:r>
              <a:rPr lang="en-US" sz="2800" dirty="0" smtClean="0"/>
              <a:t>Luke 8:39 (…so the man went away and told all over town how much Jesus…)</a:t>
            </a:r>
          </a:p>
          <a:p>
            <a:pPr>
              <a:lnSpc>
                <a:spcPct val="120000"/>
              </a:lnSpc>
              <a:buFont typeface="Arial" charset="0"/>
              <a:buChar char="•"/>
            </a:pPr>
            <a:r>
              <a:rPr lang="en-US" sz="2800" dirty="0" smtClean="0"/>
              <a:t>Acts 4:13 (…they were unschooled, ordinary men.)</a:t>
            </a:r>
          </a:p>
          <a:p>
            <a:pPr>
              <a:lnSpc>
                <a:spcPct val="120000"/>
              </a:lnSpc>
              <a:buFont typeface="Arial" charset="0"/>
              <a:buChar char="•"/>
            </a:pPr>
            <a:r>
              <a:rPr lang="en-US" sz="2800" dirty="0" smtClean="0"/>
              <a:t>1 Corinthians 1:26 (…not many were wise by human standards…)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2514600" y="2971800"/>
            <a:ext cx="6019800" cy="2667000"/>
          </a:xfrm>
        </p:spPr>
        <p:txBody>
          <a:bodyPr/>
          <a:lstStyle/>
          <a:p>
            <a:r>
              <a:rPr lang="en-US" dirty="0" smtClean="0"/>
              <a:t>Why Church planting movements?</a:t>
            </a:r>
            <a:endParaRPr lang="en-GB" dirty="0"/>
          </a:p>
        </p:txBody>
      </p:sp>
    </p:spTree>
    <p:extLst>
      <p:ext uri="{BB962C8B-B14F-4D97-AF65-F5344CB8AC3E}">
        <p14:creationId xmlns="" xmlns:p14="http://schemas.microsoft.com/office/powerpoint/2010/main" val="1779059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2"/>
          <p:cNvSpPr>
            <a:spLocks noGrp="1"/>
          </p:cNvSpPr>
          <p:nvPr>
            <p:ph type="title"/>
          </p:nvPr>
        </p:nvSpPr>
        <p:spPr/>
        <p:txBody>
          <a:bodyPr/>
          <a:lstStyle/>
          <a:p>
            <a:endParaRPr lang="en-US" smtClean="0"/>
          </a:p>
        </p:txBody>
      </p:sp>
      <p:sp>
        <p:nvSpPr>
          <p:cNvPr id="13314" name="Rectangle 3"/>
          <p:cNvSpPr>
            <a:spLocks noGrp="1" noChangeArrowheads="1"/>
          </p:cNvSpPr>
          <p:nvPr>
            <p:ph idx="1"/>
          </p:nvPr>
        </p:nvSpPr>
        <p:spPr/>
        <p:txBody>
          <a:bodyPr>
            <a:normAutofit lnSpcReduction="10000"/>
          </a:bodyPr>
          <a:lstStyle/>
          <a:p>
            <a:pPr marL="274320" indent="-274320" fontAlgn="auto">
              <a:spcBef>
                <a:spcPts val="580"/>
              </a:spcBef>
              <a:spcAft>
                <a:spcPts val="0"/>
              </a:spcAft>
              <a:buFont typeface="Arial" pitchFamily="34" charset="0"/>
              <a:buChar char="•"/>
              <a:defRPr/>
            </a:pPr>
            <a:r>
              <a:rPr lang="en-US" sz="3000" dirty="0" smtClean="0"/>
              <a:t>2 Corinthians 3:4-5 (Not that we are competent in ourselves…) </a:t>
            </a:r>
          </a:p>
          <a:p>
            <a:pPr marL="274320" indent="-274320" fontAlgn="auto">
              <a:spcBef>
                <a:spcPts val="580"/>
              </a:spcBef>
              <a:spcAft>
                <a:spcPts val="0"/>
              </a:spcAft>
              <a:buFont typeface="Arial" pitchFamily="34" charset="0"/>
              <a:buChar char="•"/>
              <a:defRPr/>
            </a:pPr>
            <a:r>
              <a:rPr lang="en-US" sz="3000" dirty="0" smtClean="0"/>
              <a:t>1 Timothy 4:12 (Don’t let anyone look down on you because you are young.)</a:t>
            </a:r>
          </a:p>
          <a:p>
            <a:pPr marL="274320" indent="-274320" fontAlgn="auto">
              <a:spcBef>
                <a:spcPts val="580"/>
              </a:spcBef>
              <a:spcAft>
                <a:spcPts val="0"/>
              </a:spcAft>
              <a:buFont typeface="Arial" pitchFamily="34" charset="0"/>
              <a:buChar char="•"/>
              <a:defRPr/>
            </a:pPr>
            <a:r>
              <a:rPr lang="en-US" sz="3000" dirty="0" smtClean="0"/>
              <a:t>1 Peter 2:9-10 (…you are a royal priesthood…)</a:t>
            </a:r>
          </a:p>
          <a:p>
            <a:pPr marL="274320" indent="-274320" fontAlgn="auto">
              <a:spcBef>
                <a:spcPts val="580"/>
              </a:spcBef>
              <a:spcAft>
                <a:spcPts val="0"/>
              </a:spcAft>
              <a:buFont typeface="Arial" pitchFamily="34" charset="0"/>
              <a:buChar char="•"/>
              <a:defRPr/>
            </a:pPr>
            <a:r>
              <a:rPr lang="en-US" sz="3000" dirty="0" smtClean="0"/>
              <a:t>1 Peter 4:10-11 (Each one should use whatever gift he has…)</a:t>
            </a:r>
          </a:p>
          <a:p>
            <a:pPr marL="274320" indent="-274320" algn="just" fontAlgn="auto">
              <a:spcBef>
                <a:spcPts val="580"/>
              </a:spcBef>
              <a:spcAft>
                <a:spcPts val="0"/>
              </a:spcAft>
              <a:buFontTx/>
              <a:buNone/>
              <a:defRPr/>
            </a:pPr>
            <a:endParaRPr lang="en-US" b="1"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 calcmode="lin" valueType="num">
                                      <p:cBhvr additive="base">
                                        <p:cTn id="7" dur="500" fill="hold"/>
                                        <p:tgtEl>
                                          <p:spTgt spid="133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314">
                                            <p:txEl>
                                              <p:pRg st="1" end="1"/>
                                            </p:txEl>
                                          </p:spTgt>
                                        </p:tgtEl>
                                        <p:attrNameLst>
                                          <p:attrName>style.visibility</p:attrName>
                                        </p:attrNameLst>
                                      </p:cBhvr>
                                      <p:to>
                                        <p:strVal val="visible"/>
                                      </p:to>
                                    </p:set>
                                    <p:anim calcmode="lin" valueType="num">
                                      <p:cBhvr additive="base">
                                        <p:cTn id="13" dur="500" fill="hold"/>
                                        <p:tgtEl>
                                          <p:spTgt spid="1331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14">
                                            <p:txEl>
                                              <p:pRg st="2" end="2"/>
                                            </p:txEl>
                                          </p:spTgt>
                                        </p:tgtEl>
                                        <p:attrNameLst>
                                          <p:attrName>style.visibility</p:attrName>
                                        </p:attrNameLst>
                                      </p:cBhvr>
                                      <p:to>
                                        <p:strVal val="visible"/>
                                      </p:to>
                                    </p:set>
                                    <p:anim calcmode="lin" valueType="num">
                                      <p:cBhvr additive="base">
                                        <p:cTn id="19" dur="500" fill="hold"/>
                                        <p:tgtEl>
                                          <p:spTgt spid="1331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314">
                                            <p:txEl>
                                              <p:pRg st="3" end="3"/>
                                            </p:txEl>
                                          </p:spTgt>
                                        </p:tgtEl>
                                        <p:attrNameLst>
                                          <p:attrName>style.visibility</p:attrName>
                                        </p:attrNameLst>
                                      </p:cBhvr>
                                      <p:to>
                                        <p:strVal val="visible"/>
                                      </p:to>
                                    </p:set>
                                    <p:anim calcmode="lin" valueType="num">
                                      <p:cBhvr additive="base">
                                        <p:cTn id="25" dur="500" fill="hold"/>
                                        <p:tgtEl>
                                          <p:spTgt spid="1331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2"/>
          <p:cNvSpPr>
            <a:spLocks noGrp="1"/>
          </p:cNvSpPr>
          <p:nvPr>
            <p:ph type="title"/>
          </p:nvPr>
        </p:nvSpPr>
        <p:spPr/>
        <p:txBody>
          <a:bodyPr/>
          <a:lstStyle/>
          <a:p>
            <a:endParaRPr lang="en-US" smtClean="0"/>
          </a:p>
        </p:txBody>
      </p:sp>
      <p:sp>
        <p:nvSpPr>
          <p:cNvPr id="19459" name="Rectangle 3"/>
          <p:cNvSpPr>
            <a:spLocks noGrp="1" noChangeArrowheads="1"/>
          </p:cNvSpPr>
          <p:nvPr>
            <p:ph idx="1"/>
          </p:nvPr>
        </p:nvSpPr>
        <p:spPr/>
        <p:txBody>
          <a:bodyPr>
            <a:noAutofit/>
          </a:bodyPr>
          <a:lstStyle/>
          <a:p>
            <a:pPr marL="274320" indent="-274320" fontAlgn="auto">
              <a:spcBef>
                <a:spcPts val="580"/>
              </a:spcBef>
              <a:spcAft>
                <a:spcPts val="0"/>
              </a:spcAft>
              <a:buFont typeface="Wingdings 2"/>
              <a:buNone/>
              <a:defRPr/>
            </a:pPr>
            <a:r>
              <a:rPr lang="en-US" sz="2800" b="1" dirty="0" smtClean="0"/>
              <a:t>Indigenous Leadership (Model, Equip, Watch &amp; Leave)</a:t>
            </a:r>
            <a:br>
              <a:rPr lang="en-US" sz="2800" b="1" dirty="0" smtClean="0"/>
            </a:br>
            <a:endParaRPr lang="en-US" sz="2800" dirty="0" smtClean="0"/>
          </a:p>
          <a:p>
            <a:pPr marL="274320" indent="-274320">
              <a:spcBef>
                <a:spcPts val="580"/>
              </a:spcBef>
              <a:defRPr/>
            </a:pPr>
            <a:r>
              <a:rPr lang="en-US" sz="2800" dirty="0" smtClean="0"/>
              <a:t>2 Timothy 2:2 (…entrust to reliable men…)</a:t>
            </a:r>
          </a:p>
          <a:p>
            <a:pPr marL="274320" indent="-274320">
              <a:spcBef>
                <a:spcPts val="580"/>
              </a:spcBef>
              <a:defRPr/>
            </a:pPr>
            <a:r>
              <a:rPr lang="en-US" sz="2800" dirty="0" smtClean="0"/>
              <a:t>Titus 1:5 (…appoint elders in every town…)</a:t>
            </a:r>
          </a:p>
          <a:p>
            <a:pPr>
              <a:buFontTx/>
              <a:buNone/>
            </a:pPr>
            <a:endParaRPr lang="en-US" sz="2400" b="1" dirty="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2"/>
          <p:cNvSpPr>
            <a:spLocks noGrp="1"/>
          </p:cNvSpPr>
          <p:nvPr>
            <p:ph type="title"/>
          </p:nvPr>
        </p:nvSpPr>
        <p:spPr/>
        <p:txBody>
          <a:bodyPr/>
          <a:lstStyle/>
          <a:p>
            <a:endParaRPr lang="en-US" smtClean="0"/>
          </a:p>
        </p:txBody>
      </p:sp>
      <p:sp>
        <p:nvSpPr>
          <p:cNvPr id="19459" name="Rectangle 3"/>
          <p:cNvSpPr>
            <a:spLocks noGrp="1" noChangeArrowheads="1"/>
          </p:cNvSpPr>
          <p:nvPr>
            <p:ph idx="1"/>
          </p:nvPr>
        </p:nvSpPr>
        <p:spPr/>
        <p:txBody>
          <a:bodyPr>
            <a:noAutofit/>
          </a:bodyPr>
          <a:lstStyle/>
          <a:p>
            <a:pPr>
              <a:buFontTx/>
              <a:buNone/>
            </a:pPr>
            <a:r>
              <a:rPr lang="en-US" sz="2800" b="1" dirty="0" smtClean="0"/>
              <a:t>Multiple Church Leaders</a:t>
            </a:r>
          </a:p>
          <a:p>
            <a:pPr>
              <a:buFont typeface="Arial" charset="0"/>
              <a:buChar char="•"/>
            </a:pPr>
            <a:r>
              <a:rPr lang="en-US" sz="2800" dirty="0" smtClean="0"/>
              <a:t>1 Corinthians 12:7 (Now to each one…the Spirit is given for the common good.)</a:t>
            </a:r>
          </a:p>
          <a:p>
            <a:pPr>
              <a:buFont typeface="Arial" charset="0"/>
              <a:buChar char="•"/>
            </a:pPr>
            <a:r>
              <a:rPr lang="en-US" sz="2800" dirty="0" smtClean="0"/>
              <a:t>1 Corinthians 14:26  (…everyone has a hymn, or a word…a revelation…)</a:t>
            </a:r>
          </a:p>
          <a:p>
            <a:pPr>
              <a:buFont typeface="Arial" charset="0"/>
              <a:buChar char="•"/>
            </a:pPr>
            <a:r>
              <a:rPr lang="en-US" sz="2800" dirty="0" smtClean="0"/>
              <a:t>Ephesians 4:11-16 (…some to be apostles, some to be prophets, some…)</a:t>
            </a:r>
          </a:p>
          <a:p>
            <a:pPr algn="just">
              <a:buFontTx/>
              <a:buNone/>
            </a:pPr>
            <a:endParaRPr lang="en-US" sz="2400" b="1"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459">
                                            <p:txEl>
                                              <p:pRg st="1" end="1"/>
                                            </p:txEl>
                                          </p:spTgt>
                                        </p:tgtEl>
                                        <p:attrNameLst>
                                          <p:attrName>style.visibility</p:attrName>
                                        </p:attrNameLst>
                                      </p:cBhvr>
                                      <p:to>
                                        <p:strVal val="visible"/>
                                      </p:to>
                                    </p:set>
                                    <p:anim calcmode="lin" valueType="num">
                                      <p:cBhvr additive="base">
                                        <p:cTn id="7"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9459">
                                            <p:txEl>
                                              <p:pRg st="2" end="2"/>
                                            </p:txEl>
                                          </p:spTgt>
                                        </p:tgtEl>
                                        <p:attrNameLst>
                                          <p:attrName>style.visibility</p:attrName>
                                        </p:attrNameLst>
                                      </p:cBhvr>
                                      <p:to>
                                        <p:strVal val="visible"/>
                                      </p:to>
                                    </p:set>
                                    <p:anim calcmode="lin" valueType="num">
                                      <p:cBhvr additive="base">
                                        <p:cTn id="13"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anim calcmode="lin" valueType="num">
                                      <p:cBhvr additive="base">
                                        <p:cTn id="19" dur="5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a:buFontTx/>
              <a:buNone/>
            </a:pPr>
            <a:r>
              <a:rPr lang="en-US" sz="2800" b="1" dirty="0" err="1" smtClean="0"/>
              <a:t>Oikos</a:t>
            </a:r>
            <a:r>
              <a:rPr lang="en-US" sz="2800" b="1" dirty="0" smtClean="0"/>
              <a:t> Evangelism (Community Implications to Evangelism)</a:t>
            </a:r>
          </a:p>
          <a:p>
            <a:pPr>
              <a:buFont typeface="Arial" charset="0"/>
              <a:buChar char="•"/>
            </a:pPr>
            <a:r>
              <a:rPr lang="en-US" sz="2800" dirty="0" smtClean="0"/>
              <a:t>Acts 16:15 (…she and the members of her household were baptized.)</a:t>
            </a:r>
          </a:p>
          <a:p>
            <a:pPr>
              <a:buFont typeface="Arial" charset="0"/>
              <a:buChar char="•"/>
            </a:pPr>
            <a:r>
              <a:rPr lang="en-US" sz="2800" dirty="0" smtClean="0"/>
              <a:t>Acts 16:31 (…you will be saved—you and your household.)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2"/>
          <p:cNvSpPr>
            <a:spLocks noGrp="1"/>
          </p:cNvSpPr>
          <p:nvPr>
            <p:ph type="title"/>
          </p:nvPr>
        </p:nvSpPr>
        <p:spPr/>
        <p:txBody>
          <a:bodyPr/>
          <a:lstStyle/>
          <a:p>
            <a:endParaRPr lang="en-US" smtClean="0"/>
          </a:p>
        </p:txBody>
      </p:sp>
      <p:sp>
        <p:nvSpPr>
          <p:cNvPr id="20483" name="Rectangle 3"/>
          <p:cNvSpPr>
            <a:spLocks noGrp="1" noChangeArrowheads="1"/>
          </p:cNvSpPr>
          <p:nvPr>
            <p:ph idx="1"/>
          </p:nvPr>
        </p:nvSpPr>
        <p:spPr/>
        <p:txBody>
          <a:bodyPr/>
          <a:lstStyle/>
          <a:p>
            <a:pPr>
              <a:buFontTx/>
              <a:buNone/>
            </a:pPr>
            <a:r>
              <a:rPr lang="en-US" sz="2800" b="1" dirty="0" smtClean="0"/>
              <a:t>Paradigm Shift</a:t>
            </a:r>
            <a:endParaRPr lang="en-US" sz="2800" dirty="0" smtClean="0"/>
          </a:p>
          <a:p>
            <a:pPr>
              <a:buFont typeface="Arial" charset="0"/>
              <a:buChar char="•"/>
            </a:pPr>
            <a:r>
              <a:rPr lang="en-US" sz="2800" dirty="0" err="1" smtClean="0"/>
              <a:t>Habbakuk</a:t>
            </a:r>
            <a:r>
              <a:rPr lang="en-US" sz="2800" dirty="0" smtClean="0"/>
              <a:t> 1:5 (…you would not believe even if you were told.)</a:t>
            </a:r>
          </a:p>
          <a:p>
            <a:pPr>
              <a:buFont typeface="Arial" charset="0"/>
              <a:buChar char="•"/>
            </a:pPr>
            <a:r>
              <a:rPr lang="en-US" sz="2800" dirty="0" smtClean="0"/>
              <a:t>Matt. 9:17 (…new wineskins)</a:t>
            </a:r>
          </a:p>
          <a:p>
            <a:pPr>
              <a:buFont typeface="Arial" charset="0"/>
              <a:buChar char="•"/>
            </a:pPr>
            <a:r>
              <a:rPr lang="en-US" sz="2800" dirty="0" smtClean="0"/>
              <a:t>Romans 12:1 (Be not conformed to this world…)</a:t>
            </a:r>
          </a:p>
          <a:p>
            <a:pPr>
              <a:buFont typeface="Arial" charset="0"/>
              <a:buChar char="•"/>
            </a:pPr>
            <a:r>
              <a:rPr lang="en-US" sz="2800" dirty="0" smtClean="0"/>
              <a:t>Jonah 1-4, (the reluctant missionary)</a:t>
            </a:r>
          </a:p>
          <a:p>
            <a:pPr algn="just">
              <a:buFontTx/>
              <a:buNone/>
            </a:pPr>
            <a:endParaRPr lang="en-US" sz="3200" b="1"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anim calcmode="lin" valueType="num">
                                      <p:cBhvr additive="base">
                                        <p:cTn id="7"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483">
                                            <p:txEl>
                                              <p:pRg st="2" end="2"/>
                                            </p:txEl>
                                          </p:spTgt>
                                        </p:tgtEl>
                                        <p:attrNameLst>
                                          <p:attrName>style.visibility</p:attrName>
                                        </p:attrNameLst>
                                      </p:cBhvr>
                                      <p:to>
                                        <p:strVal val="visible"/>
                                      </p:to>
                                    </p:set>
                                    <p:anim calcmode="lin" valueType="num">
                                      <p:cBhvr additive="base">
                                        <p:cTn id="13"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483">
                                            <p:txEl>
                                              <p:pRg st="3" end="3"/>
                                            </p:txEl>
                                          </p:spTgt>
                                        </p:tgtEl>
                                        <p:attrNameLst>
                                          <p:attrName>style.visibility</p:attrName>
                                        </p:attrNameLst>
                                      </p:cBhvr>
                                      <p:to>
                                        <p:strVal val="visible"/>
                                      </p:to>
                                    </p:set>
                                    <p:anim calcmode="lin" valueType="num">
                                      <p:cBhvr additive="base">
                                        <p:cTn id="19" dur="5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483">
                                            <p:txEl>
                                              <p:pRg st="4" end="4"/>
                                            </p:txEl>
                                          </p:spTgt>
                                        </p:tgtEl>
                                        <p:attrNameLst>
                                          <p:attrName>style.visibility</p:attrName>
                                        </p:attrNameLst>
                                      </p:cBhvr>
                                      <p:to>
                                        <p:strVal val="visible"/>
                                      </p:to>
                                    </p:set>
                                    <p:anim calcmode="lin" valueType="num">
                                      <p:cBhvr additive="base">
                                        <p:cTn id="25" dur="5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48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2"/>
          <p:cNvSpPr>
            <a:spLocks noGrp="1"/>
          </p:cNvSpPr>
          <p:nvPr>
            <p:ph type="title"/>
          </p:nvPr>
        </p:nvSpPr>
        <p:spPr/>
        <p:txBody>
          <a:bodyPr/>
          <a:lstStyle/>
          <a:p>
            <a:endParaRPr lang="en-US" smtClean="0"/>
          </a:p>
        </p:txBody>
      </p:sp>
      <p:sp>
        <p:nvSpPr>
          <p:cNvPr id="20483" name="Rectangle 3"/>
          <p:cNvSpPr>
            <a:spLocks noGrp="1" noChangeArrowheads="1"/>
          </p:cNvSpPr>
          <p:nvPr>
            <p:ph idx="1"/>
          </p:nvPr>
        </p:nvSpPr>
        <p:spPr>
          <a:xfrm>
            <a:off x="2209800" y="1828800"/>
            <a:ext cx="6477000" cy="3657600"/>
          </a:xfrm>
        </p:spPr>
        <p:txBody>
          <a:bodyPr>
            <a:normAutofit/>
          </a:bodyPr>
          <a:lstStyle/>
          <a:p>
            <a:pPr marL="274320" indent="-274320" algn="just" fontAlgn="auto">
              <a:lnSpc>
                <a:spcPct val="110000"/>
              </a:lnSpc>
              <a:spcBef>
                <a:spcPts val="580"/>
              </a:spcBef>
              <a:spcAft>
                <a:spcPts val="0"/>
              </a:spcAft>
              <a:buFont typeface="Wingdings 2"/>
              <a:buNone/>
              <a:defRPr/>
            </a:pPr>
            <a:r>
              <a:rPr lang="en-US" sz="2800" b="1" dirty="0" smtClean="0"/>
              <a:t>Persecution and Suffering</a:t>
            </a:r>
            <a:endParaRPr lang="en-US" sz="2800" dirty="0" smtClean="0"/>
          </a:p>
          <a:p>
            <a:pPr marL="274320" indent="-274320" fontAlgn="auto">
              <a:lnSpc>
                <a:spcPct val="110000"/>
              </a:lnSpc>
              <a:spcBef>
                <a:spcPts val="580"/>
              </a:spcBef>
              <a:spcAft>
                <a:spcPts val="0"/>
              </a:spcAft>
              <a:buFont typeface="Arial" pitchFamily="34" charset="0"/>
              <a:buChar char="•"/>
              <a:defRPr/>
            </a:pPr>
            <a:r>
              <a:rPr lang="en-US" sz="2800" dirty="0" smtClean="0"/>
              <a:t>Matthew 10:17-25 (A student is not above his teacher.)</a:t>
            </a:r>
          </a:p>
          <a:p>
            <a:pPr marL="274320" indent="-274320" fontAlgn="auto">
              <a:lnSpc>
                <a:spcPct val="110000"/>
              </a:lnSpc>
              <a:spcBef>
                <a:spcPts val="580"/>
              </a:spcBef>
              <a:spcAft>
                <a:spcPts val="0"/>
              </a:spcAft>
              <a:buFont typeface="Arial" pitchFamily="34" charset="0"/>
              <a:buChar char="•"/>
              <a:defRPr/>
            </a:pPr>
            <a:r>
              <a:rPr lang="en-US" sz="2800" dirty="0" smtClean="0"/>
              <a:t>2 Corinthians 11:23-29 (I have known hunger and thirst.)</a:t>
            </a:r>
          </a:p>
          <a:p>
            <a:pPr marL="274320" indent="-274320" fontAlgn="auto">
              <a:spcBef>
                <a:spcPts val="580"/>
              </a:spcBef>
              <a:spcAft>
                <a:spcPts val="0"/>
              </a:spcAft>
              <a:buFont typeface="Arial" pitchFamily="34" charset="0"/>
              <a:buChar char="•"/>
              <a:defRPr/>
            </a:pPr>
            <a:endParaRPr lang="en-US" sz="4000" dirty="0" smtClean="0"/>
          </a:p>
          <a:p>
            <a:pPr marL="274320" indent="-274320" algn="just" fontAlgn="auto">
              <a:spcBef>
                <a:spcPts val="580"/>
              </a:spcBef>
              <a:spcAft>
                <a:spcPts val="0"/>
              </a:spcAft>
              <a:buFont typeface="Arial" pitchFamily="34" charset="0"/>
              <a:buChar char="•"/>
              <a:defRPr/>
            </a:pPr>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483">
                                            <p:txEl>
                                              <p:pRg st="1" end="1"/>
                                            </p:txEl>
                                          </p:spTgt>
                                        </p:tgtEl>
                                        <p:attrNameLst>
                                          <p:attrName>style.visibility</p:attrName>
                                        </p:attrNameLst>
                                      </p:cBhvr>
                                      <p:to>
                                        <p:strVal val="visible"/>
                                      </p:to>
                                    </p:set>
                                    <p:anim calcmode="lin" valueType="num">
                                      <p:cBhvr additive="base">
                                        <p:cTn id="7"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483">
                                            <p:txEl>
                                              <p:pRg st="2" end="2"/>
                                            </p:txEl>
                                          </p:spTgt>
                                        </p:tgtEl>
                                        <p:attrNameLst>
                                          <p:attrName>style.visibility</p:attrName>
                                        </p:attrNameLst>
                                      </p:cBhvr>
                                      <p:to>
                                        <p:strVal val="visible"/>
                                      </p:to>
                                    </p:set>
                                    <p:anim calcmode="lin" valueType="num">
                                      <p:cBhvr additive="base">
                                        <p:cTn id="13"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2"/>
          <p:cNvSpPr>
            <a:spLocks noGrp="1"/>
          </p:cNvSpPr>
          <p:nvPr>
            <p:ph type="title"/>
          </p:nvPr>
        </p:nvSpPr>
        <p:spPr/>
        <p:txBody>
          <a:bodyPr/>
          <a:lstStyle/>
          <a:p>
            <a:endParaRPr lang="en-US" smtClean="0"/>
          </a:p>
        </p:txBody>
      </p:sp>
      <p:sp>
        <p:nvSpPr>
          <p:cNvPr id="20483" name="Rectangle 3"/>
          <p:cNvSpPr>
            <a:spLocks noGrp="1" noChangeArrowheads="1"/>
          </p:cNvSpPr>
          <p:nvPr>
            <p:ph idx="1"/>
          </p:nvPr>
        </p:nvSpPr>
        <p:spPr>
          <a:xfrm>
            <a:off x="2209800" y="1828800"/>
            <a:ext cx="6477000" cy="3581400"/>
          </a:xfrm>
        </p:spPr>
        <p:txBody>
          <a:bodyPr>
            <a:normAutofit/>
          </a:bodyPr>
          <a:lstStyle/>
          <a:p>
            <a:pPr marL="274320" indent="-274320" fontAlgn="auto">
              <a:spcBef>
                <a:spcPts val="580"/>
              </a:spcBef>
              <a:spcAft>
                <a:spcPts val="0"/>
              </a:spcAft>
              <a:buFont typeface="Arial" pitchFamily="34" charset="0"/>
              <a:buChar char="•"/>
              <a:defRPr/>
            </a:pPr>
            <a:r>
              <a:rPr lang="en-US" sz="2800" dirty="0" smtClean="0"/>
              <a:t>1 Peter 4:12-13 (Do not be surprised [that] you are suffering.)</a:t>
            </a:r>
          </a:p>
          <a:p>
            <a:pPr marL="274320" indent="-274320" fontAlgn="auto">
              <a:spcBef>
                <a:spcPts val="580"/>
              </a:spcBef>
              <a:spcAft>
                <a:spcPts val="0"/>
              </a:spcAft>
              <a:buFont typeface="Arial" pitchFamily="34" charset="0"/>
              <a:buChar char="•"/>
              <a:defRPr/>
            </a:pPr>
            <a:r>
              <a:rPr lang="en-US" sz="2800" dirty="0" smtClean="0"/>
              <a:t>Revelation 6:9-11 (How long [until] you avenge our blood?)</a:t>
            </a:r>
          </a:p>
          <a:p>
            <a:pPr marL="274320" indent="-274320" fontAlgn="auto">
              <a:spcBef>
                <a:spcPts val="580"/>
              </a:spcBef>
              <a:spcAft>
                <a:spcPts val="0"/>
              </a:spcAft>
              <a:buFont typeface="Arial" pitchFamily="34" charset="0"/>
              <a:buChar char="•"/>
              <a:defRPr/>
            </a:pPr>
            <a:r>
              <a:rPr lang="en-US" sz="2800" dirty="0" smtClean="0"/>
              <a:t>Revelation 12:10-12  (He is filled with fury, he knows his time is short.)</a:t>
            </a:r>
          </a:p>
          <a:p>
            <a:pPr marL="274320" indent="-274320" fontAlgn="auto">
              <a:spcBef>
                <a:spcPts val="580"/>
              </a:spcBef>
              <a:spcAft>
                <a:spcPts val="0"/>
              </a:spcAft>
              <a:buFont typeface="Arial" pitchFamily="34" charset="0"/>
              <a:buChar char="•"/>
              <a:defRPr/>
            </a:pPr>
            <a:endParaRPr lang="en-US" sz="4000" dirty="0" smtClean="0"/>
          </a:p>
          <a:p>
            <a:pPr marL="274320" indent="-274320" algn="just" fontAlgn="auto">
              <a:spcBef>
                <a:spcPts val="580"/>
              </a:spcBef>
              <a:spcAft>
                <a:spcPts val="0"/>
              </a:spcAft>
              <a:buFont typeface="Arial" pitchFamily="34" charset="0"/>
              <a:buChar char="•"/>
              <a:defRPr/>
            </a:pPr>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2"/>
          <p:cNvSpPr>
            <a:spLocks noGrp="1"/>
          </p:cNvSpPr>
          <p:nvPr>
            <p:ph type="title"/>
          </p:nvPr>
        </p:nvSpPr>
        <p:spPr/>
        <p:txBody>
          <a:bodyPr/>
          <a:lstStyle/>
          <a:p>
            <a:endParaRPr lang="en-US" smtClean="0"/>
          </a:p>
        </p:txBody>
      </p:sp>
      <p:sp>
        <p:nvSpPr>
          <p:cNvPr id="17410" name="Rectangle 3"/>
          <p:cNvSpPr>
            <a:spLocks noGrp="1" noChangeArrowheads="1"/>
          </p:cNvSpPr>
          <p:nvPr>
            <p:ph idx="1"/>
          </p:nvPr>
        </p:nvSpPr>
        <p:spPr/>
        <p:txBody>
          <a:bodyPr>
            <a:normAutofit/>
          </a:bodyPr>
          <a:lstStyle/>
          <a:p>
            <a:pPr marL="274320" indent="-274320" fontAlgn="auto">
              <a:spcBef>
                <a:spcPts val="580"/>
              </a:spcBef>
              <a:spcAft>
                <a:spcPts val="0"/>
              </a:spcAft>
              <a:buFontTx/>
              <a:buNone/>
              <a:defRPr/>
            </a:pPr>
            <a:r>
              <a:rPr lang="en-US" sz="2800" b="1" dirty="0" smtClean="0"/>
              <a:t>Prayer</a:t>
            </a:r>
            <a:endParaRPr lang="en-US" sz="2800" dirty="0" smtClean="0"/>
          </a:p>
          <a:p>
            <a:pPr marL="274320" indent="-274320" fontAlgn="auto">
              <a:spcBef>
                <a:spcPts val="580"/>
              </a:spcBef>
              <a:spcAft>
                <a:spcPts val="0"/>
              </a:spcAft>
              <a:buFont typeface="Arial" pitchFamily="34" charset="0"/>
              <a:buChar char="•"/>
              <a:defRPr/>
            </a:pPr>
            <a:r>
              <a:rPr lang="en-US" sz="2800" dirty="0" smtClean="0"/>
              <a:t>Psalms 2:8 (…ask of me and I will give you the ends of the earth.)</a:t>
            </a:r>
          </a:p>
          <a:p>
            <a:pPr marL="274320" indent="-274320" fontAlgn="auto">
              <a:spcBef>
                <a:spcPts val="580"/>
              </a:spcBef>
              <a:spcAft>
                <a:spcPts val="0"/>
              </a:spcAft>
              <a:buFont typeface="Arial" pitchFamily="34" charset="0"/>
              <a:buChar char="•"/>
              <a:defRPr/>
            </a:pPr>
            <a:r>
              <a:rPr lang="en-US" sz="2800" dirty="0" smtClean="0"/>
              <a:t>Luke 5:16 (…Jesus often went off to a lonely place and prayed.)</a:t>
            </a:r>
          </a:p>
          <a:p>
            <a:pPr marL="274320" indent="-274320" fontAlgn="auto">
              <a:spcBef>
                <a:spcPts val="580"/>
              </a:spcBef>
              <a:spcAft>
                <a:spcPts val="0"/>
              </a:spcAft>
              <a:buFont typeface="Arial" pitchFamily="34" charset="0"/>
              <a:buChar char="•"/>
              <a:defRPr/>
            </a:pPr>
            <a:r>
              <a:rPr lang="en-US" sz="2800" dirty="0" smtClean="0"/>
              <a:t>Luke 6:12 (…Jesus…spent the night praying to God…)</a:t>
            </a:r>
          </a:p>
          <a:p>
            <a:pPr marL="274320" indent="-274320" algn="just" fontAlgn="auto">
              <a:spcBef>
                <a:spcPts val="580"/>
              </a:spcBef>
              <a:spcAft>
                <a:spcPts val="0"/>
              </a:spcAft>
              <a:buFontTx/>
              <a:buNone/>
              <a:defRPr/>
            </a:pPr>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0">
                                            <p:txEl>
                                              <p:pRg st="1" end="1"/>
                                            </p:txEl>
                                          </p:spTgt>
                                        </p:tgtEl>
                                        <p:attrNameLst>
                                          <p:attrName>style.visibility</p:attrName>
                                        </p:attrNameLst>
                                      </p:cBhvr>
                                      <p:to>
                                        <p:strVal val="visible"/>
                                      </p:to>
                                    </p:set>
                                    <p:anim calcmode="lin" valueType="num">
                                      <p:cBhvr additive="base">
                                        <p:cTn id="7" dur="500" fill="hold"/>
                                        <p:tgtEl>
                                          <p:spTgt spid="1741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410">
                                            <p:txEl>
                                              <p:pRg st="2" end="2"/>
                                            </p:txEl>
                                          </p:spTgt>
                                        </p:tgtEl>
                                        <p:attrNameLst>
                                          <p:attrName>style.visibility</p:attrName>
                                        </p:attrNameLst>
                                      </p:cBhvr>
                                      <p:to>
                                        <p:strVal val="visible"/>
                                      </p:to>
                                    </p:set>
                                    <p:anim calcmode="lin" valueType="num">
                                      <p:cBhvr additive="base">
                                        <p:cTn id="13" dur="500" fill="hold"/>
                                        <p:tgtEl>
                                          <p:spTgt spid="1741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410">
                                            <p:txEl>
                                              <p:pRg st="3" end="3"/>
                                            </p:txEl>
                                          </p:spTgt>
                                        </p:tgtEl>
                                        <p:attrNameLst>
                                          <p:attrName>style.visibility</p:attrName>
                                        </p:attrNameLst>
                                      </p:cBhvr>
                                      <p:to>
                                        <p:strVal val="visible"/>
                                      </p:to>
                                    </p:set>
                                    <p:anim calcmode="lin" valueType="num">
                                      <p:cBhvr additive="base">
                                        <p:cTn id="19" dur="500" fill="hold"/>
                                        <p:tgtEl>
                                          <p:spTgt spid="1741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274320" indent="-274320" fontAlgn="auto">
              <a:spcBef>
                <a:spcPts val="580"/>
              </a:spcBef>
              <a:spcAft>
                <a:spcPts val="0"/>
              </a:spcAft>
              <a:buFont typeface="Wingdings 2"/>
              <a:buNone/>
              <a:defRPr/>
            </a:pPr>
            <a:r>
              <a:rPr lang="en-US" sz="2800" b="1" dirty="0" smtClean="0"/>
              <a:t>Rapid Spread of the Gospel</a:t>
            </a:r>
          </a:p>
          <a:p>
            <a:pPr marL="274320" indent="-274320">
              <a:spcBef>
                <a:spcPts val="580"/>
              </a:spcBef>
              <a:defRPr/>
            </a:pPr>
            <a:r>
              <a:rPr lang="en-US" sz="2800" dirty="0" smtClean="0"/>
              <a:t>Acts 2:47 (…the Lord added to their number daily those…being saved.)</a:t>
            </a:r>
          </a:p>
          <a:p>
            <a:pPr marL="274320" indent="-274320">
              <a:spcBef>
                <a:spcPts val="580"/>
              </a:spcBef>
              <a:defRPr/>
            </a:pPr>
            <a:r>
              <a:rPr lang="en-US" sz="2800" dirty="0" smtClean="0"/>
              <a:t>Acts 19:20 (In this way the word of the Lord spread widely and grew in power.)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p:txBody>
          <a:bodyPr/>
          <a:lstStyle/>
          <a:p>
            <a:endParaRPr lang="en-US" smtClean="0"/>
          </a:p>
        </p:txBody>
      </p:sp>
      <p:sp>
        <p:nvSpPr>
          <p:cNvPr id="23555" name="Rectangle 3"/>
          <p:cNvSpPr>
            <a:spLocks noGrp="1" noChangeArrowheads="1"/>
          </p:cNvSpPr>
          <p:nvPr>
            <p:ph idx="1"/>
          </p:nvPr>
        </p:nvSpPr>
        <p:spPr/>
        <p:txBody>
          <a:bodyPr>
            <a:normAutofit fontScale="92500"/>
          </a:bodyPr>
          <a:lstStyle/>
          <a:p>
            <a:pPr>
              <a:lnSpc>
                <a:spcPct val="90000"/>
              </a:lnSpc>
              <a:buFontTx/>
              <a:buNone/>
            </a:pPr>
            <a:r>
              <a:rPr lang="en-US" sz="3000" b="1" dirty="0" smtClean="0"/>
              <a:t>Rapid Assimilation of New Believers</a:t>
            </a:r>
          </a:p>
          <a:p>
            <a:pPr>
              <a:lnSpc>
                <a:spcPct val="90000"/>
              </a:lnSpc>
              <a:buFont typeface="Arial" charset="0"/>
              <a:buChar char="•"/>
            </a:pPr>
            <a:r>
              <a:rPr lang="en-US" sz="3000" dirty="0" smtClean="0"/>
              <a:t>Acts 2:41 (Those who accepted his message were baptized…that day.)</a:t>
            </a:r>
          </a:p>
          <a:p>
            <a:pPr>
              <a:lnSpc>
                <a:spcPct val="90000"/>
              </a:lnSpc>
              <a:buFont typeface="Arial" charset="0"/>
              <a:buChar char="•"/>
            </a:pPr>
            <a:r>
              <a:rPr lang="en-US" sz="3000" dirty="0" smtClean="0"/>
              <a:t>Acts 8:26-39 (Look, here is water. Why shouldn’t I be baptized?)</a:t>
            </a:r>
          </a:p>
          <a:p>
            <a:pPr>
              <a:lnSpc>
                <a:spcPct val="90000"/>
              </a:lnSpc>
              <a:buFont typeface="Arial" charset="0"/>
              <a:buChar char="•"/>
            </a:pPr>
            <a:r>
              <a:rPr lang="en-US" sz="3000" dirty="0" smtClean="0"/>
              <a:t>Acts 16:5 (…the churches…grew daily in numbers.)</a:t>
            </a:r>
          </a:p>
          <a:p>
            <a:pPr>
              <a:lnSpc>
                <a:spcPct val="90000"/>
              </a:lnSpc>
              <a:buFont typeface="Arial" charset="0"/>
              <a:buChar char="•"/>
            </a:pPr>
            <a:r>
              <a:rPr lang="en-US" sz="3000" dirty="0" smtClean="0"/>
              <a:t>Acts 18:5 (…grew daily in numbers.)</a:t>
            </a:r>
          </a:p>
          <a:p>
            <a:pPr>
              <a:lnSpc>
                <a:spcPct val="90000"/>
              </a:lnSpc>
            </a:pPr>
            <a:endParaRPr lang="en-US" b="1"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anim calcmode="lin" valueType="num">
                                      <p:cBhvr additive="base">
                                        <p:cTn id="7" dur="5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3555">
                                            <p:txEl>
                                              <p:pRg st="2" end="2"/>
                                            </p:txEl>
                                          </p:spTgt>
                                        </p:tgtEl>
                                        <p:attrNameLst>
                                          <p:attrName>style.visibility</p:attrName>
                                        </p:attrNameLst>
                                      </p:cBhvr>
                                      <p:to>
                                        <p:strVal val="visible"/>
                                      </p:to>
                                    </p:set>
                                    <p:anim calcmode="lin" valueType="num">
                                      <p:cBhvr additive="base">
                                        <p:cTn id="13"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anim calcmode="lin" valueType="num">
                                      <p:cBhvr additive="base">
                                        <p:cTn id="19" dur="5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3555">
                                            <p:txEl>
                                              <p:pRg st="4" end="4"/>
                                            </p:txEl>
                                          </p:spTgt>
                                        </p:tgtEl>
                                        <p:attrNameLst>
                                          <p:attrName>style.visibility</p:attrName>
                                        </p:attrNameLst>
                                      </p:cBhvr>
                                      <p:to>
                                        <p:strVal val="visible"/>
                                      </p:to>
                                    </p:set>
                                    <p:anim calcmode="lin" valueType="num">
                                      <p:cBhvr additive="base">
                                        <p:cTn id="25" dur="5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55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Title 4"/>
          <p:cNvSpPr>
            <a:spLocks noGrp="1"/>
          </p:cNvSpPr>
          <p:nvPr>
            <p:ph type="title"/>
          </p:nvPr>
        </p:nvSpPr>
        <p:spPr>
          <a:xfrm>
            <a:off x="1752600" y="274638"/>
            <a:ext cx="6934200" cy="1249362"/>
          </a:xfrm>
        </p:spPr>
        <p:txBody>
          <a:bodyPr>
            <a:noAutofit/>
          </a:bodyPr>
          <a:lstStyle/>
          <a:p>
            <a:pPr fontAlgn="auto">
              <a:spcAft>
                <a:spcPts val="0"/>
              </a:spcAft>
              <a:defRPr/>
            </a:pPr>
            <a:r>
              <a:rPr lang="en-US" sz="3600" b="1" dirty="0">
                <a:latin typeface="Arial" pitchFamily="34" charset="0"/>
                <a:cs typeface="Arial" pitchFamily="34" charset="0"/>
              </a:rPr>
              <a:t>INTRODUCTION</a:t>
            </a:r>
            <a:br>
              <a:rPr lang="en-US" sz="3600" b="1" dirty="0">
                <a:latin typeface="Arial" pitchFamily="34" charset="0"/>
                <a:cs typeface="Arial" pitchFamily="34" charset="0"/>
              </a:rPr>
            </a:br>
            <a:r>
              <a:rPr lang="en-US" sz="3600" b="1" dirty="0">
                <a:latin typeface="Arial" pitchFamily="34" charset="0"/>
                <a:cs typeface="Arial" pitchFamily="34" charset="0"/>
              </a:rPr>
              <a:t>THE PRESENT SCENARIO</a:t>
            </a:r>
          </a:p>
        </p:txBody>
      </p:sp>
      <p:sp>
        <p:nvSpPr>
          <p:cNvPr id="7171" name="Content Placeholder 5"/>
          <p:cNvSpPr>
            <a:spLocks noGrp="1"/>
          </p:cNvSpPr>
          <p:nvPr>
            <p:ph idx="1"/>
          </p:nvPr>
        </p:nvSpPr>
        <p:spPr>
          <a:xfrm>
            <a:off x="2209800" y="1600200"/>
            <a:ext cx="6477000" cy="4724400"/>
          </a:xfrm>
        </p:spPr>
        <p:txBody>
          <a:bodyPr>
            <a:noAutofit/>
          </a:bodyPr>
          <a:lstStyle/>
          <a:p>
            <a:pPr algn="just">
              <a:buFont typeface="Wingdings 2" pitchFamily="18" charset="2"/>
              <a:buNone/>
            </a:pPr>
            <a:r>
              <a:rPr lang="en-US" sz="2800" b="1" dirty="0" smtClean="0"/>
              <a:t>Encountering the world of Islam</a:t>
            </a:r>
            <a:endParaRPr lang="en-US" sz="2800" dirty="0" smtClean="0"/>
          </a:p>
          <a:p>
            <a:pPr>
              <a:buFont typeface="Arial" charset="0"/>
              <a:buChar char="•"/>
            </a:pPr>
            <a:r>
              <a:rPr lang="en-US" sz="2800" dirty="0" smtClean="0"/>
              <a:t>1/5 of humanity bows to Islam’s Allah</a:t>
            </a:r>
          </a:p>
          <a:p>
            <a:pPr>
              <a:buFont typeface="Arial" charset="0"/>
              <a:buChar char="•"/>
            </a:pPr>
            <a:r>
              <a:rPr lang="en-US" sz="2800" dirty="0" smtClean="0"/>
              <a:t>20% of the world are Muslims</a:t>
            </a:r>
          </a:p>
          <a:p>
            <a:pPr>
              <a:buFont typeface="Arial" charset="0"/>
              <a:buChar char="•"/>
            </a:pPr>
            <a:r>
              <a:rPr lang="en-US" sz="2800" dirty="0" smtClean="0"/>
              <a:t>60% of the </a:t>
            </a:r>
            <a:r>
              <a:rPr lang="en-US" sz="2800" dirty="0" smtClean="0"/>
              <a:t>world’s </a:t>
            </a:r>
            <a:r>
              <a:rPr lang="en-US" sz="2800" dirty="0" smtClean="0"/>
              <a:t>poor are Muslim </a:t>
            </a:r>
          </a:p>
          <a:p>
            <a:pPr>
              <a:buFont typeface="Arial" charset="0"/>
              <a:buChar char="•"/>
            </a:pPr>
            <a:r>
              <a:rPr lang="en-US" sz="2800" dirty="0" smtClean="0"/>
              <a:t>80% of the world’s refugees are Muslim </a:t>
            </a:r>
          </a:p>
          <a:p>
            <a:pPr algn="just">
              <a:buFont typeface="Arial" charset="0"/>
              <a:buChar char="•"/>
            </a:pPr>
            <a:endParaRPr lang="en-US" sz="28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anim calcmode="lin" valueType="num">
                                      <p:cBhvr additive="base">
                                        <p:cTn id="7"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anim calcmode="lin" valueType="num">
                                      <p:cBhvr additive="base">
                                        <p:cTn id="13"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anim calcmode="lin" valueType="num">
                                      <p:cBhvr additive="base">
                                        <p:cTn id="19" dur="500" fill="hold"/>
                                        <p:tgtEl>
                                          <p:spTgt spid="7171">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1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171">
                                            <p:txEl>
                                              <p:pRg st="4" end="4"/>
                                            </p:txEl>
                                          </p:spTgt>
                                        </p:tgtEl>
                                        <p:attrNameLst>
                                          <p:attrName>style.visibility</p:attrName>
                                        </p:attrNameLst>
                                      </p:cBhvr>
                                      <p:to>
                                        <p:strVal val="visible"/>
                                      </p:to>
                                    </p:set>
                                    <p:anim calcmode="lin" valueType="num">
                                      <p:cBhvr additive="base">
                                        <p:cTn id="25" dur="500" fill="hold"/>
                                        <p:tgtEl>
                                          <p:spTgt spid="7171">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17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p:txBody>
          <a:bodyPr/>
          <a:lstStyle/>
          <a:p>
            <a:endParaRPr lang="en-US" smtClean="0"/>
          </a:p>
        </p:txBody>
      </p:sp>
      <p:sp>
        <p:nvSpPr>
          <p:cNvPr id="23555" name="Rectangle 3"/>
          <p:cNvSpPr>
            <a:spLocks noGrp="1" noChangeArrowheads="1"/>
          </p:cNvSpPr>
          <p:nvPr>
            <p:ph idx="1"/>
          </p:nvPr>
        </p:nvSpPr>
        <p:spPr/>
        <p:txBody>
          <a:bodyPr>
            <a:normAutofit/>
          </a:bodyPr>
          <a:lstStyle/>
          <a:p>
            <a:pPr>
              <a:lnSpc>
                <a:spcPct val="90000"/>
              </a:lnSpc>
              <a:buFontTx/>
              <a:buNone/>
            </a:pPr>
            <a:r>
              <a:rPr lang="en-US" sz="2800" b="1" dirty="0" smtClean="0"/>
              <a:t>Remove Obstacles</a:t>
            </a:r>
            <a:br>
              <a:rPr lang="en-US" sz="2800" b="1" dirty="0" smtClean="0"/>
            </a:br>
            <a:endParaRPr lang="en-US" sz="2800" b="1" dirty="0" smtClean="0"/>
          </a:p>
          <a:p>
            <a:pPr>
              <a:lnSpc>
                <a:spcPct val="90000"/>
              </a:lnSpc>
              <a:buFont typeface="Arial" charset="0"/>
              <a:buChar char="•"/>
            </a:pPr>
            <a:r>
              <a:rPr lang="en-US" sz="2800" dirty="0" smtClean="0"/>
              <a:t>Luke 3:4-6 (…make straight the way of the Lord…)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3555">
                                            <p:txEl>
                                              <p:pRg st="1" end="1"/>
                                            </p:txEl>
                                          </p:spTgt>
                                        </p:tgtEl>
                                        <p:attrNameLst>
                                          <p:attrName>style.visibility</p:attrName>
                                        </p:attrNameLst>
                                      </p:cBhvr>
                                      <p:to>
                                        <p:strVal val="visible"/>
                                      </p:to>
                                    </p:set>
                                    <p:anim calcmode="lin" valueType="num">
                                      <p:cBhvr additive="base">
                                        <p:cTn id="7" dur="5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2"/>
          <p:cNvSpPr>
            <a:spLocks noGrp="1"/>
          </p:cNvSpPr>
          <p:nvPr>
            <p:ph type="title"/>
          </p:nvPr>
        </p:nvSpPr>
        <p:spPr/>
        <p:txBody>
          <a:bodyPr/>
          <a:lstStyle/>
          <a:p>
            <a:endParaRPr lang="en-US" smtClean="0"/>
          </a:p>
        </p:txBody>
      </p:sp>
      <p:sp>
        <p:nvSpPr>
          <p:cNvPr id="24579" name="Rectangle 3"/>
          <p:cNvSpPr>
            <a:spLocks noGrp="1" noChangeArrowheads="1"/>
          </p:cNvSpPr>
          <p:nvPr>
            <p:ph idx="1"/>
          </p:nvPr>
        </p:nvSpPr>
        <p:spPr/>
        <p:txBody>
          <a:bodyPr/>
          <a:lstStyle/>
          <a:p>
            <a:pPr>
              <a:buFontTx/>
              <a:buNone/>
            </a:pPr>
            <a:r>
              <a:rPr lang="en-US" sz="2800" b="1" dirty="0" smtClean="0"/>
              <a:t>The Man of Peace, Opening New Work</a:t>
            </a:r>
          </a:p>
          <a:p>
            <a:pPr>
              <a:buFont typeface="Arial" charset="0"/>
              <a:buChar char="•"/>
            </a:pPr>
            <a:r>
              <a:rPr lang="en-US" sz="2800" dirty="0" smtClean="0"/>
              <a:t>Luke 10:1-18 (…when you enter a town…)</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2"/>
          <p:cNvSpPr>
            <a:spLocks noGrp="1"/>
          </p:cNvSpPr>
          <p:nvPr>
            <p:ph type="title"/>
          </p:nvPr>
        </p:nvSpPr>
        <p:spPr/>
        <p:txBody>
          <a:bodyPr/>
          <a:lstStyle/>
          <a:p>
            <a:endParaRPr lang="en-US" smtClean="0"/>
          </a:p>
        </p:txBody>
      </p:sp>
      <p:sp>
        <p:nvSpPr>
          <p:cNvPr id="24579" name="Rectangle 3"/>
          <p:cNvSpPr>
            <a:spLocks noGrp="1" noChangeArrowheads="1"/>
          </p:cNvSpPr>
          <p:nvPr>
            <p:ph idx="1"/>
          </p:nvPr>
        </p:nvSpPr>
        <p:spPr/>
        <p:txBody>
          <a:bodyPr/>
          <a:lstStyle/>
          <a:p>
            <a:pPr>
              <a:buFontTx/>
              <a:buNone/>
            </a:pPr>
            <a:r>
              <a:rPr lang="en-US" sz="2800" b="1" dirty="0" smtClean="0"/>
              <a:t>Unreached People Groups</a:t>
            </a:r>
          </a:p>
          <a:p>
            <a:pPr>
              <a:buFont typeface="Arial" charset="0"/>
              <a:buChar char="•"/>
            </a:pPr>
            <a:r>
              <a:rPr lang="en-US" sz="2800" dirty="0" smtClean="0"/>
              <a:t>Matthew 18:12-13 (Parable of the Lost Sheep)</a:t>
            </a:r>
          </a:p>
          <a:p>
            <a:pPr>
              <a:buFont typeface="Arial" charset="0"/>
              <a:buChar char="•"/>
            </a:pPr>
            <a:r>
              <a:rPr lang="en-US" sz="2800" dirty="0" smtClean="0"/>
              <a:t>Romans 15:20-23 (…my ambition to preach where Christ was not known)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anim calcmode="lin" valueType="num">
                                      <p:cBhvr additive="base">
                                        <p:cTn id="7"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4579">
                                            <p:txEl>
                                              <p:pRg st="2" end="2"/>
                                            </p:txEl>
                                          </p:spTgt>
                                        </p:tgtEl>
                                        <p:attrNameLst>
                                          <p:attrName>style.visibility</p:attrName>
                                        </p:attrNameLst>
                                      </p:cBhvr>
                                      <p:to>
                                        <p:strVal val="visible"/>
                                      </p:to>
                                    </p:set>
                                    <p:anim calcmode="lin" valueType="num">
                                      <p:cBhvr additive="base">
                                        <p:cTn id="13"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Characteristics</a:t>
            </a:r>
            <a:endParaRPr lang="en-GB" dirty="0"/>
          </a:p>
        </p:txBody>
      </p:sp>
      <p:sp>
        <p:nvSpPr>
          <p:cNvPr id="11" name="Text Placeholder 10"/>
          <p:cNvSpPr>
            <a:spLocks noGrp="1"/>
          </p:cNvSpPr>
          <p:nvPr>
            <p:ph type="body" idx="1"/>
          </p:nvPr>
        </p:nvSpPr>
        <p:spPr/>
        <p:txBody>
          <a:bodyPr/>
          <a:lstStyle/>
          <a:p>
            <a:endParaRPr lang="en-GB"/>
          </a:p>
        </p:txBody>
      </p:sp>
    </p:spTree>
    <p:extLst>
      <p:ext uri="{BB962C8B-B14F-4D97-AF65-F5344CB8AC3E}">
        <p14:creationId xmlns="" xmlns:p14="http://schemas.microsoft.com/office/powerpoint/2010/main" val="13980319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Autofit/>
          </a:bodyPr>
          <a:lstStyle/>
          <a:p>
            <a:pPr fontAlgn="auto">
              <a:spcAft>
                <a:spcPts val="0"/>
              </a:spcAft>
              <a:defRPr/>
            </a:pPr>
            <a:r>
              <a:rPr lang="en-US" sz="3600" b="1" dirty="0" smtClean="0"/>
              <a:t>CHARACTERISTIC OF A CHURCH PLANTING MOVEMENT (CPM)</a:t>
            </a:r>
            <a:r>
              <a:rPr lang="en-US" sz="4000" b="1" dirty="0" smtClean="0"/>
              <a:t> </a:t>
            </a:r>
          </a:p>
        </p:txBody>
      </p:sp>
      <p:sp>
        <p:nvSpPr>
          <p:cNvPr id="27651" name="Rectangle 3"/>
          <p:cNvSpPr>
            <a:spLocks noGrp="1" noChangeArrowheads="1"/>
          </p:cNvSpPr>
          <p:nvPr>
            <p:ph idx="1"/>
          </p:nvPr>
        </p:nvSpPr>
        <p:spPr>
          <a:xfrm>
            <a:off x="2286000" y="2209800"/>
            <a:ext cx="6477000" cy="4373563"/>
          </a:xfrm>
        </p:spPr>
        <p:txBody>
          <a:bodyPr>
            <a:normAutofit/>
          </a:bodyPr>
          <a:lstStyle/>
          <a:p>
            <a:pPr>
              <a:buFont typeface="Arial" charset="0"/>
              <a:buChar char="•"/>
            </a:pPr>
            <a:r>
              <a:rPr lang="en-US" sz="2800" dirty="0" smtClean="0"/>
              <a:t>A low ratio of Missionaries to local workers </a:t>
            </a:r>
          </a:p>
          <a:p>
            <a:pPr>
              <a:buFont typeface="Arial" charset="0"/>
              <a:buChar char="•"/>
            </a:pPr>
            <a:r>
              <a:rPr lang="en-US" sz="2800" dirty="0" smtClean="0"/>
              <a:t>High ration of worksites (Bible studies, preaching point and etc) to local workers</a:t>
            </a:r>
          </a:p>
          <a:p>
            <a:pPr>
              <a:buFont typeface="Arial" charset="0"/>
              <a:buChar char="•"/>
            </a:pPr>
            <a:r>
              <a:rPr lang="en-US" sz="2800" dirty="0" smtClean="0"/>
              <a:t>High percentage of the work is less than two years old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fade">
                                      <p:cBhvr>
                                        <p:cTn id="7" dur="1000"/>
                                        <p:tgtEl>
                                          <p:spTgt spid="27650"/>
                                        </p:tgtEl>
                                      </p:cBhvr>
                                    </p:animEffect>
                                    <p:anim calcmode="lin" valueType="num">
                                      <p:cBhvr>
                                        <p:cTn id="8" dur="1000" fill="hold"/>
                                        <p:tgtEl>
                                          <p:spTgt spid="27650"/>
                                        </p:tgtEl>
                                        <p:attrNameLst>
                                          <p:attrName>ppt_x</p:attrName>
                                        </p:attrNameLst>
                                      </p:cBhvr>
                                      <p:tavLst>
                                        <p:tav tm="0">
                                          <p:val>
                                            <p:strVal val="#ppt_x"/>
                                          </p:val>
                                        </p:tav>
                                        <p:tav tm="100000">
                                          <p:val>
                                            <p:strVal val="#ppt_x"/>
                                          </p:val>
                                        </p:tav>
                                      </p:tavLst>
                                    </p:anim>
                                    <p:anim calcmode="lin" valueType="num">
                                      <p:cBhvr>
                                        <p:cTn id="9" dur="898" decel="100000" fill="hold"/>
                                        <p:tgtEl>
                                          <p:spTgt spid="27650"/>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765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7651">
                                            <p:txEl>
                                              <p:pRg st="0" end="0"/>
                                            </p:txEl>
                                          </p:spTgt>
                                        </p:tgtEl>
                                        <p:attrNameLst>
                                          <p:attrName>style.visibility</p:attrName>
                                        </p:attrNameLst>
                                      </p:cBhvr>
                                      <p:to>
                                        <p:strVal val="visible"/>
                                      </p:to>
                                    </p:set>
                                    <p:animEffect transition="in" filter="fade">
                                      <p:cBhvr>
                                        <p:cTn id="15" dur="1000"/>
                                        <p:tgtEl>
                                          <p:spTgt spid="27651">
                                            <p:txEl>
                                              <p:pRg st="0" end="0"/>
                                            </p:txEl>
                                          </p:spTgt>
                                        </p:tgtEl>
                                      </p:cBhvr>
                                    </p:animEffect>
                                    <p:anim calcmode="lin" valueType="num">
                                      <p:cBhvr>
                                        <p:cTn id="16" dur="10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27651">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2765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7651">
                                            <p:txEl>
                                              <p:pRg st="1" end="1"/>
                                            </p:txEl>
                                          </p:spTgt>
                                        </p:tgtEl>
                                        <p:attrNameLst>
                                          <p:attrName>style.visibility</p:attrName>
                                        </p:attrNameLst>
                                      </p:cBhvr>
                                      <p:to>
                                        <p:strVal val="visible"/>
                                      </p:to>
                                    </p:set>
                                    <p:animEffect transition="in" filter="fade">
                                      <p:cBhvr>
                                        <p:cTn id="23" dur="1000"/>
                                        <p:tgtEl>
                                          <p:spTgt spid="27651">
                                            <p:txEl>
                                              <p:pRg st="1" end="1"/>
                                            </p:txEl>
                                          </p:spTgt>
                                        </p:tgtEl>
                                      </p:cBhvr>
                                    </p:animEffect>
                                    <p:anim calcmode="lin" valueType="num">
                                      <p:cBhvr>
                                        <p:cTn id="24" dur="10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27651">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2765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7651">
                                            <p:txEl>
                                              <p:pRg st="2" end="2"/>
                                            </p:txEl>
                                          </p:spTgt>
                                        </p:tgtEl>
                                        <p:attrNameLst>
                                          <p:attrName>style.visibility</p:attrName>
                                        </p:attrNameLst>
                                      </p:cBhvr>
                                      <p:to>
                                        <p:strVal val="visible"/>
                                      </p:to>
                                    </p:set>
                                    <p:animEffect transition="in" filter="fade">
                                      <p:cBhvr>
                                        <p:cTn id="31" dur="1000"/>
                                        <p:tgtEl>
                                          <p:spTgt spid="27651">
                                            <p:txEl>
                                              <p:pRg st="2" end="2"/>
                                            </p:txEl>
                                          </p:spTgt>
                                        </p:tgtEl>
                                      </p:cBhvr>
                                    </p:animEffect>
                                    <p:anim calcmode="lin" valueType="num">
                                      <p:cBhvr>
                                        <p:cTn id="32" dur="10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27651">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27651">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idx="1"/>
          </p:nvPr>
        </p:nvSpPr>
        <p:spPr/>
        <p:txBody>
          <a:bodyPr>
            <a:normAutofit/>
          </a:bodyPr>
          <a:lstStyle/>
          <a:p>
            <a:pPr>
              <a:buFont typeface="Arial" charset="0"/>
              <a:buChar char="•"/>
            </a:pPr>
            <a:r>
              <a:rPr lang="en-US" sz="2800" dirty="0" smtClean="0"/>
              <a:t>High emphasis on every-member or grassroots discipleship</a:t>
            </a:r>
          </a:p>
          <a:p>
            <a:pPr>
              <a:buFont typeface="Arial" charset="0"/>
              <a:buChar char="•"/>
            </a:pPr>
            <a:r>
              <a:rPr lang="en-US" sz="2800" dirty="0" smtClean="0"/>
              <a:t>High percentage of churches are started by lay leaders</a:t>
            </a:r>
          </a:p>
          <a:p>
            <a:pPr>
              <a:buFont typeface="Arial" charset="0"/>
              <a:buChar char="•"/>
            </a:pPr>
            <a:r>
              <a:rPr lang="en-US" sz="2800" dirty="0" smtClean="0"/>
              <a:t>Churches understand that one of their primary functions is to plant other churches as frequently as possible, and  they have  a passion to do this</a:t>
            </a:r>
          </a:p>
          <a:p>
            <a:pPr>
              <a:buFont typeface="Arial" charset="0"/>
              <a:buChar char="•"/>
            </a:pPr>
            <a:endParaRPr lang="en-US" dirty="0" smtClean="0"/>
          </a:p>
        </p:txBody>
      </p:sp>
      <p:sp>
        <p:nvSpPr>
          <p:cNvPr id="4" name="Title 3"/>
          <p:cNvSpPr>
            <a:spLocks noGrp="1"/>
          </p:cNvSpPr>
          <p:nvPr>
            <p:ph type="title"/>
          </p:nvPr>
        </p:nvSpPr>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fade">
                                      <p:cBhvr>
                                        <p:cTn id="7" dur="1000"/>
                                        <p:tgtEl>
                                          <p:spTgt spid="27651">
                                            <p:txEl>
                                              <p:pRg st="0" end="0"/>
                                            </p:txEl>
                                          </p:spTgt>
                                        </p:tgtEl>
                                      </p:cBhvr>
                                    </p:animEffect>
                                    <p:anim calcmode="lin" valueType="num">
                                      <p:cBhvr>
                                        <p:cTn id="8" dur="10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27651">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7651">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7651">
                                            <p:txEl>
                                              <p:pRg st="1" end="1"/>
                                            </p:txEl>
                                          </p:spTgt>
                                        </p:tgtEl>
                                        <p:attrNameLst>
                                          <p:attrName>style.visibility</p:attrName>
                                        </p:attrNameLst>
                                      </p:cBhvr>
                                      <p:to>
                                        <p:strVal val="visible"/>
                                      </p:to>
                                    </p:set>
                                    <p:animEffect transition="in" filter="fade">
                                      <p:cBhvr>
                                        <p:cTn id="15" dur="1000"/>
                                        <p:tgtEl>
                                          <p:spTgt spid="27651">
                                            <p:txEl>
                                              <p:pRg st="1" end="1"/>
                                            </p:txEl>
                                          </p:spTgt>
                                        </p:tgtEl>
                                      </p:cBhvr>
                                    </p:animEffect>
                                    <p:anim calcmode="lin" valueType="num">
                                      <p:cBhvr>
                                        <p:cTn id="16" dur="10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27651">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27651">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7651">
                                            <p:txEl>
                                              <p:pRg st="2" end="2"/>
                                            </p:txEl>
                                          </p:spTgt>
                                        </p:tgtEl>
                                        <p:attrNameLst>
                                          <p:attrName>style.visibility</p:attrName>
                                        </p:attrNameLst>
                                      </p:cBhvr>
                                      <p:to>
                                        <p:strVal val="visible"/>
                                      </p:to>
                                    </p:set>
                                    <p:animEffect transition="in" filter="fade">
                                      <p:cBhvr>
                                        <p:cTn id="23" dur="1000"/>
                                        <p:tgtEl>
                                          <p:spTgt spid="27651">
                                            <p:txEl>
                                              <p:pRg st="2" end="2"/>
                                            </p:txEl>
                                          </p:spTgt>
                                        </p:tgtEl>
                                      </p:cBhvr>
                                    </p:animEffect>
                                    <p:anim calcmode="lin" valueType="num">
                                      <p:cBhvr>
                                        <p:cTn id="24" dur="10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27651">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27651">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Title 2"/>
          <p:cNvSpPr>
            <a:spLocks noGrp="1"/>
          </p:cNvSpPr>
          <p:nvPr>
            <p:ph type="title"/>
          </p:nvPr>
        </p:nvSpPr>
        <p:spPr/>
        <p:txBody>
          <a:bodyPr/>
          <a:lstStyle/>
          <a:p>
            <a:endParaRPr lang="en-US" smtClean="0"/>
          </a:p>
        </p:txBody>
      </p:sp>
      <p:sp>
        <p:nvSpPr>
          <p:cNvPr id="28675" name="Rectangle 3"/>
          <p:cNvSpPr>
            <a:spLocks noGrp="1" noChangeArrowheads="1"/>
          </p:cNvSpPr>
          <p:nvPr>
            <p:ph idx="1"/>
          </p:nvPr>
        </p:nvSpPr>
        <p:spPr/>
        <p:txBody>
          <a:bodyPr>
            <a:normAutofit/>
          </a:bodyPr>
          <a:lstStyle/>
          <a:p>
            <a:pPr>
              <a:buFont typeface="Arial" charset="0"/>
              <a:buChar char="•"/>
            </a:pPr>
            <a:r>
              <a:rPr lang="en-US" sz="2800" dirty="0" smtClean="0"/>
              <a:t>Church buildings are not a priority and are usually not an issue</a:t>
            </a:r>
          </a:p>
          <a:p>
            <a:pPr>
              <a:buFont typeface="Arial" charset="0"/>
              <a:buChar char="•"/>
            </a:pPr>
            <a:r>
              <a:rPr lang="en-US" sz="2800" dirty="0" smtClean="0"/>
              <a:t>There is a high level of commitment by all leadership to the health and welfare of the church</a:t>
            </a:r>
          </a:p>
          <a:p>
            <a:pPr>
              <a:buFont typeface="Arial" charset="0"/>
              <a:buChar char="•"/>
            </a:pPr>
            <a:r>
              <a:rPr lang="en-US" sz="2800" dirty="0" smtClean="0"/>
              <a:t>There is  a high level of sacrifice by church member and leaders in order to see new churches started</a:t>
            </a:r>
          </a:p>
          <a:p>
            <a:pPr algn="just">
              <a:buFont typeface="Arial" charset="0"/>
              <a:buChar char="•"/>
            </a:pPr>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fade">
                                      <p:cBhvr>
                                        <p:cTn id="7" dur="1000"/>
                                        <p:tgtEl>
                                          <p:spTgt spid="28675">
                                            <p:txEl>
                                              <p:pRg st="0" end="0"/>
                                            </p:txEl>
                                          </p:spTgt>
                                        </p:tgtEl>
                                      </p:cBhvr>
                                    </p:animEffect>
                                    <p:anim calcmode="lin" valueType="num">
                                      <p:cBhvr>
                                        <p:cTn id="8" dur="10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2867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867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8675">
                                            <p:txEl>
                                              <p:pRg st="1" end="1"/>
                                            </p:txEl>
                                          </p:spTgt>
                                        </p:tgtEl>
                                        <p:attrNameLst>
                                          <p:attrName>style.visibility</p:attrName>
                                        </p:attrNameLst>
                                      </p:cBhvr>
                                      <p:to>
                                        <p:strVal val="visible"/>
                                      </p:to>
                                    </p:set>
                                    <p:animEffect transition="in" filter="fade">
                                      <p:cBhvr>
                                        <p:cTn id="15" dur="1000"/>
                                        <p:tgtEl>
                                          <p:spTgt spid="28675">
                                            <p:txEl>
                                              <p:pRg st="1" end="1"/>
                                            </p:txEl>
                                          </p:spTgt>
                                        </p:tgtEl>
                                      </p:cBhvr>
                                    </p:animEffect>
                                    <p:anim calcmode="lin" valueType="num">
                                      <p:cBhvr>
                                        <p:cTn id="16" dur="10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28675">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2867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8675">
                                            <p:txEl>
                                              <p:pRg st="2" end="2"/>
                                            </p:txEl>
                                          </p:spTgt>
                                        </p:tgtEl>
                                        <p:attrNameLst>
                                          <p:attrName>style.visibility</p:attrName>
                                        </p:attrNameLst>
                                      </p:cBhvr>
                                      <p:to>
                                        <p:strVal val="visible"/>
                                      </p:to>
                                    </p:set>
                                    <p:animEffect transition="in" filter="fade">
                                      <p:cBhvr>
                                        <p:cTn id="23" dur="1000"/>
                                        <p:tgtEl>
                                          <p:spTgt spid="28675">
                                            <p:txEl>
                                              <p:pRg st="2" end="2"/>
                                            </p:txEl>
                                          </p:spTgt>
                                        </p:tgtEl>
                                      </p:cBhvr>
                                    </p:animEffect>
                                    <p:anim calcmode="lin" valueType="num">
                                      <p:cBhvr>
                                        <p:cTn id="24" dur="10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28675">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28675">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Title 2"/>
          <p:cNvSpPr>
            <a:spLocks noGrp="1"/>
          </p:cNvSpPr>
          <p:nvPr>
            <p:ph type="title"/>
          </p:nvPr>
        </p:nvSpPr>
        <p:spPr/>
        <p:txBody>
          <a:bodyPr/>
          <a:lstStyle/>
          <a:p>
            <a:endParaRPr lang="en-US" smtClean="0"/>
          </a:p>
        </p:txBody>
      </p:sp>
      <p:sp>
        <p:nvSpPr>
          <p:cNvPr id="28675" name="Rectangle 3"/>
          <p:cNvSpPr>
            <a:spLocks noGrp="1" noChangeArrowheads="1"/>
          </p:cNvSpPr>
          <p:nvPr>
            <p:ph idx="1"/>
          </p:nvPr>
        </p:nvSpPr>
        <p:spPr/>
        <p:txBody>
          <a:bodyPr>
            <a:normAutofit/>
          </a:bodyPr>
          <a:lstStyle/>
          <a:p>
            <a:pPr>
              <a:buFont typeface="Arial" charset="0"/>
              <a:buChar char="•"/>
            </a:pPr>
            <a:r>
              <a:rPr lang="en-US" sz="2800" dirty="0" smtClean="0"/>
              <a:t>There is a whole lot of activity by the churches and the leadership that result in people being saved, new churches being started, and established churches growing.</a:t>
            </a:r>
          </a:p>
          <a:p>
            <a:pPr>
              <a:buFont typeface="Arial" charset="0"/>
              <a:buChar char="•"/>
            </a:pPr>
            <a:r>
              <a:rPr lang="en-US" sz="2800" dirty="0" smtClean="0"/>
              <a:t>Leaders are men and women of prayer </a:t>
            </a:r>
          </a:p>
          <a:p>
            <a:pPr algn="just">
              <a:buFont typeface="Arial" charset="0"/>
              <a:buChar char="•"/>
            </a:pPr>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fade">
                                      <p:cBhvr>
                                        <p:cTn id="7" dur="1000"/>
                                        <p:tgtEl>
                                          <p:spTgt spid="28675">
                                            <p:txEl>
                                              <p:pRg st="0" end="0"/>
                                            </p:txEl>
                                          </p:spTgt>
                                        </p:tgtEl>
                                      </p:cBhvr>
                                    </p:animEffect>
                                    <p:anim calcmode="lin" valueType="num">
                                      <p:cBhvr>
                                        <p:cTn id="8" dur="10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2867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867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8675">
                                            <p:txEl>
                                              <p:pRg st="1" end="1"/>
                                            </p:txEl>
                                          </p:spTgt>
                                        </p:tgtEl>
                                        <p:attrNameLst>
                                          <p:attrName>style.visibility</p:attrName>
                                        </p:attrNameLst>
                                      </p:cBhvr>
                                      <p:to>
                                        <p:strVal val="visible"/>
                                      </p:to>
                                    </p:set>
                                    <p:animEffect transition="in" filter="fade">
                                      <p:cBhvr>
                                        <p:cTn id="15" dur="1000"/>
                                        <p:tgtEl>
                                          <p:spTgt spid="28675">
                                            <p:txEl>
                                              <p:pRg st="1" end="1"/>
                                            </p:txEl>
                                          </p:spTgt>
                                        </p:tgtEl>
                                      </p:cBhvr>
                                    </p:animEffect>
                                    <p:anim calcmode="lin" valueType="num">
                                      <p:cBhvr>
                                        <p:cTn id="16" dur="10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28675">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28675">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fontAlgn="auto">
              <a:spcAft>
                <a:spcPts val="0"/>
              </a:spcAft>
              <a:defRPr/>
            </a:pPr>
            <a:r>
              <a:rPr lang="en-US" b="1" dirty="0" smtClean="0"/>
              <a:t>CHARACTERISTICS OF A CHURCH PLANTER</a:t>
            </a:r>
            <a:endParaRPr lang="en-US" b="1" dirty="0"/>
          </a:p>
        </p:txBody>
      </p:sp>
      <p:sp>
        <p:nvSpPr>
          <p:cNvPr id="4" name="Content Placeholder 3"/>
          <p:cNvSpPr>
            <a:spLocks noGrp="1"/>
          </p:cNvSpPr>
          <p:nvPr>
            <p:ph idx="1"/>
          </p:nvPr>
        </p:nvSpPr>
        <p:spPr/>
        <p:txBody>
          <a:bodyPr>
            <a:normAutofit/>
          </a:bodyPr>
          <a:lstStyle/>
          <a:p>
            <a:pPr marL="342900" indent="-342900" fontAlgn="auto">
              <a:spcBef>
                <a:spcPts val="580"/>
              </a:spcBef>
              <a:spcAft>
                <a:spcPts val="0"/>
              </a:spcAft>
              <a:buFontTx/>
              <a:buAutoNum type="arabicPeriod"/>
              <a:tabLst>
                <a:tab pos="457200" algn="l"/>
              </a:tabLst>
              <a:defRPr/>
            </a:pPr>
            <a:r>
              <a:rPr lang="en-US" sz="2800" dirty="0" smtClean="0"/>
              <a:t>Loves the Lord with all his or her heart, mind, soul, and strength.</a:t>
            </a:r>
          </a:p>
          <a:p>
            <a:pPr marL="342900" indent="-342900" fontAlgn="auto">
              <a:spcBef>
                <a:spcPts val="580"/>
              </a:spcBef>
              <a:spcAft>
                <a:spcPts val="0"/>
              </a:spcAft>
              <a:buFontTx/>
              <a:buAutoNum type="arabicPeriod"/>
              <a:tabLst>
                <a:tab pos="457200" algn="l"/>
              </a:tabLst>
              <a:defRPr/>
            </a:pPr>
            <a:r>
              <a:rPr lang="en-US" sz="2800" dirty="0" smtClean="0"/>
              <a:t>Loves people as him or herself.</a:t>
            </a:r>
          </a:p>
          <a:p>
            <a:pPr marL="342900" indent="-342900" fontAlgn="auto">
              <a:spcBef>
                <a:spcPts val="580"/>
              </a:spcBef>
              <a:spcAft>
                <a:spcPts val="0"/>
              </a:spcAft>
              <a:buFontTx/>
              <a:buAutoNum type="arabicPeriod"/>
              <a:tabLst>
                <a:tab pos="457200" algn="l"/>
              </a:tabLst>
              <a:defRPr/>
            </a:pPr>
            <a:r>
              <a:rPr lang="en-US" sz="2800" dirty="0" smtClean="0"/>
              <a:t>Labors to evangelize the lost, gather the saved, develop a local church, train local leadership, and to move on as soon as possible.</a:t>
            </a:r>
          </a:p>
          <a:p>
            <a:pPr marL="342900" indent="-342900" fontAlgn="auto">
              <a:spcBef>
                <a:spcPts val="580"/>
              </a:spcBef>
              <a:spcAft>
                <a:spcPts val="0"/>
              </a:spcAft>
              <a:buFontTx/>
              <a:buAutoNum type="arabicPeriod"/>
              <a:tabLst>
                <a:tab pos="457200" algn="l"/>
              </a:tabLst>
              <a:defRPr/>
            </a:pPr>
            <a:r>
              <a:rPr lang="en-US" sz="2800" dirty="0" smtClean="0"/>
              <a:t>Lives life </a:t>
            </a:r>
            <a:r>
              <a:rPr lang="en-US" sz="2800" dirty="0" smtClean="0"/>
              <a:t>of Obedience and Learning</a:t>
            </a:r>
          </a:p>
          <a:p>
            <a:pPr marL="342900" indent="-342900" algn="just" eaLnBrk="0" fontAlgn="auto" hangingPunct="0">
              <a:spcBef>
                <a:spcPts val="580"/>
              </a:spcBef>
              <a:spcAft>
                <a:spcPts val="0"/>
              </a:spcAft>
              <a:buNone/>
              <a:tabLst>
                <a:tab pos="457200" algn="l"/>
              </a:tabLst>
              <a:defRPr/>
            </a:pPr>
            <a:endParaRPr lang="en-US" dirty="0" smtClean="0"/>
          </a:p>
          <a:p>
            <a:pPr marL="274320" indent="-274320" algn="just" fontAlgn="auto">
              <a:spcBef>
                <a:spcPts val="580"/>
              </a:spcBef>
              <a:spcAft>
                <a:spcPts val="0"/>
              </a:spcAft>
              <a:buFont typeface="Wingdings 2"/>
              <a:buChar char=""/>
              <a:defRPr/>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2209800" y="212558"/>
            <a:ext cx="5638800" cy="549442"/>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14" name="Rectangle 13"/>
          <p:cNvSpPr/>
          <p:nvPr/>
        </p:nvSpPr>
        <p:spPr>
          <a:xfrm>
            <a:off x="2209800" y="829086"/>
            <a:ext cx="281940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15" name="Rectangle 14"/>
          <p:cNvSpPr/>
          <p:nvPr/>
        </p:nvSpPr>
        <p:spPr>
          <a:xfrm>
            <a:off x="5105400" y="822158"/>
            <a:ext cx="2743200" cy="533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18" name="TextBox 17"/>
          <p:cNvSpPr txBox="1"/>
          <p:nvPr/>
        </p:nvSpPr>
        <p:spPr>
          <a:xfrm>
            <a:off x="2209800" y="288758"/>
            <a:ext cx="5638800" cy="369332"/>
          </a:xfrm>
          <a:prstGeom prst="rect">
            <a:avLst/>
          </a:prstGeom>
          <a:solidFill>
            <a:srgbClr val="C00000"/>
          </a:solidFill>
        </p:spPr>
        <p:txBody>
          <a:bodyPr wrap="square" rtlCol="0">
            <a:spAutoFit/>
          </a:bodyPr>
          <a:lstStyle/>
          <a:p>
            <a:pPr algn="ctr"/>
            <a:r>
              <a:rPr lang="en-US" b="1" dirty="0" smtClean="0">
                <a:solidFill>
                  <a:schemeClr val="bg1"/>
                </a:solidFill>
              </a:rPr>
              <a:t>ACCESS THE COMMUNITY THROUGH …</a:t>
            </a:r>
            <a:endParaRPr lang="en-GB" b="1" dirty="0">
              <a:solidFill>
                <a:schemeClr val="bg1"/>
              </a:solidFill>
            </a:endParaRPr>
          </a:p>
        </p:txBody>
      </p:sp>
      <p:sp>
        <p:nvSpPr>
          <p:cNvPr id="19" name="TextBox 18"/>
          <p:cNvSpPr txBox="1"/>
          <p:nvPr/>
        </p:nvSpPr>
        <p:spPr>
          <a:xfrm>
            <a:off x="2209800" y="898358"/>
            <a:ext cx="2819400" cy="369332"/>
          </a:xfrm>
          <a:prstGeom prst="rect">
            <a:avLst/>
          </a:prstGeom>
          <a:solidFill>
            <a:srgbClr val="FF0000"/>
          </a:solidFill>
        </p:spPr>
        <p:txBody>
          <a:bodyPr wrap="square" rtlCol="0">
            <a:spAutoFit/>
          </a:bodyPr>
          <a:lstStyle/>
          <a:p>
            <a:pPr algn="ctr"/>
            <a:r>
              <a:rPr lang="en-US" dirty="0" smtClean="0">
                <a:solidFill>
                  <a:schemeClr val="bg1"/>
                </a:solidFill>
              </a:rPr>
              <a:t>Event strategies</a:t>
            </a:r>
            <a:endParaRPr lang="en-GB" dirty="0">
              <a:solidFill>
                <a:schemeClr val="bg1"/>
              </a:solidFill>
            </a:endParaRPr>
          </a:p>
        </p:txBody>
      </p:sp>
      <p:sp>
        <p:nvSpPr>
          <p:cNvPr id="20" name="TextBox 19"/>
          <p:cNvSpPr txBox="1"/>
          <p:nvPr/>
        </p:nvSpPr>
        <p:spPr>
          <a:xfrm>
            <a:off x="5105400" y="898358"/>
            <a:ext cx="2743200" cy="369332"/>
          </a:xfrm>
          <a:prstGeom prst="rect">
            <a:avLst/>
          </a:prstGeom>
          <a:solidFill>
            <a:srgbClr val="FF0000"/>
          </a:solidFill>
        </p:spPr>
        <p:txBody>
          <a:bodyPr wrap="square" rtlCol="0">
            <a:spAutoFit/>
          </a:bodyPr>
          <a:lstStyle/>
          <a:p>
            <a:pPr algn="ctr"/>
            <a:r>
              <a:rPr lang="en-US" dirty="0" smtClean="0">
                <a:solidFill>
                  <a:schemeClr val="bg1"/>
                </a:solidFill>
              </a:rPr>
              <a:t>Process strategies</a:t>
            </a:r>
            <a:endParaRPr lang="en-GB" dirty="0">
              <a:solidFill>
                <a:schemeClr val="bg1"/>
              </a:solidFill>
            </a:endParaRPr>
          </a:p>
        </p:txBody>
      </p:sp>
      <p:sp>
        <p:nvSpPr>
          <p:cNvPr id="22" name="Rectangle 21"/>
          <p:cNvSpPr/>
          <p:nvPr/>
        </p:nvSpPr>
        <p:spPr>
          <a:xfrm rot="5400000">
            <a:off x="1370598" y="2502023"/>
            <a:ext cx="2667002" cy="52647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schemeClr val="bg1"/>
              </a:solidFill>
            </a:endParaRPr>
          </a:p>
        </p:txBody>
      </p:sp>
      <p:sp>
        <p:nvSpPr>
          <p:cNvPr id="23" name="TextBox 22"/>
          <p:cNvSpPr txBox="1"/>
          <p:nvPr/>
        </p:nvSpPr>
        <p:spPr>
          <a:xfrm>
            <a:off x="2460249" y="1431759"/>
            <a:ext cx="430887" cy="2667000"/>
          </a:xfrm>
          <a:prstGeom prst="rect">
            <a:avLst/>
          </a:prstGeom>
          <a:solidFill>
            <a:srgbClr val="FF0000"/>
          </a:solidFill>
        </p:spPr>
        <p:txBody>
          <a:bodyPr vert="vert" wrap="square" rtlCol="0">
            <a:spAutoFit/>
          </a:bodyPr>
          <a:lstStyle/>
          <a:p>
            <a:pPr algn="ctr"/>
            <a:r>
              <a:rPr lang="en-US" sz="1600" dirty="0" smtClean="0">
                <a:solidFill>
                  <a:schemeClr val="bg1"/>
                </a:solidFill>
              </a:rPr>
              <a:t>Global Community Games</a:t>
            </a:r>
            <a:endParaRPr lang="en-GB" sz="1600" dirty="0">
              <a:solidFill>
                <a:schemeClr val="bg1"/>
              </a:solidFill>
            </a:endParaRPr>
          </a:p>
        </p:txBody>
      </p:sp>
      <p:sp>
        <p:nvSpPr>
          <p:cNvPr id="24" name="Rectangle 23"/>
          <p:cNvSpPr/>
          <p:nvPr/>
        </p:nvSpPr>
        <p:spPr>
          <a:xfrm rot="5400000">
            <a:off x="1980197" y="2502023"/>
            <a:ext cx="2667002" cy="52647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schemeClr val="bg1"/>
              </a:solidFill>
            </a:endParaRPr>
          </a:p>
        </p:txBody>
      </p:sp>
      <p:sp>
        <p:nvSpPr>
          <p:cNvPr id="25" name="TextBox 24"/>
          <p:cNvSpPr txBox="1"/>
          <p:nvPr/>
        </p:nvSpPr>
        <p:spPr>
          <a:xfrm>
            <a:off x="3069849" y="1431761"/>
            <a:ext cx="430887" cy="2666998"/>
          </a:xfrm>
          <a:prstGeom prst="rect">
            <a:avLst/>
          </a:prstGeom>
          <a:solidFill>
            <a:srgbClr val="FF0000"/>
          </a:solidFill>
        </p:spPr>
        <p:txBody>
          <a:bodyPr vert="vert" wrap="square" rtlCol="0">
            <a:spAutoFit/>
          </a:bodyPr>
          <a:lstStyle/>
          <a:p>
            <a:pPr algn="ctr"/>
            <a:r>
              <a:rPr lang="en-US" sz="1600" dirty="0" smtClean="0">
                <a:solidFill>
                  <a:schemeClr val="bg1"/>
                </a:solidFill>
              </a:rPr>
              <a:t>Tournament, League, Camp</a:t>
            </a:r>
            <a:endParaRPr lang="en-GB" sz="1600" dirty="0">
              <a:solidFill>
                <a:schemeClr val="bg1"/>
              </a:solidFill>
            </a:endParaRPr>
          </a:p>
        </p:txBody>
      </p:sp>
      <p:sp>
        <p:nvSpPr>
          <p:cNvPr id="26" name="Rectangle 25"/>
          <p:cNvSpPr/>
          <p:nvPr/>
        </p:nvSpPr>
        <p:spPr>
          <a:xfrm rot="5400000">
            <a:off x="2589797" y="2502023"/>
            <a:ext cx="2667002" cy="52647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schemeClr val="bg1"/>
              </a:solidFill>
            </a:endParaRPr>
          </a:p>
        </p:txBody>
      </p:sp>
      <p:sp>
        <p:nvSpPr>
          <p:cNvPr id="27" name="TextBox 26"/>
          <p:cNvSpPr txBox="1"/>
          <p:nvPr/>
        </p:nvSpPr>
        <p:spPr>
          <a:xfrm>
            <a:off x="3679449" y="1431761"/>
            <a:ext cx="430887" cy="2667000"/>
          </a:xfrm>
          <a:prstGeom prst="rect">
            <a:avLst/>
          </a:prstGeom>
          <a:solidFill>
            <a:srgbClr val="FF0000"/>
          </a:solidFill>
        </p:spPr>
        <p:txBody>
          <a:bodyPr vert="vert" wrap="square" rtlCol="0">
            <a:spAutoFit/>
          </a:bodyPr>
          <a:lstStyle/>
          <a:p>
            <a:pPr algn="ctr"/>
            <a:r>
              <a:rPr lang="en-US" sz="1600" dirty="0" smtClean="0">
                <a:solidFill>
                  <a:schemeClr val="bg1"/>
                </a:solidFill>
              </a:rPr>
              <a:t>Major Sport Event </a:t>
            </a:r>
            <a:endParaRPr lang="en-GB" sz="1600" dirty="0">
              <a:solidFill>
                <a:schemeClr val="bg1"/>
              </a:solidFill>
            </a:endParaRPr>
          </a:p>
        </p:txBody>
      </p:sp>
      <p:sp>
        <p:nvSpPr>
          <p:cNvPr id="28" name="Rectangle 27"/>
          <p:cNvSpPr/>
          <p:nvPr/>
        </p:nvSpPr>
        <p:spPr>
          <a:xfrm rot="5400000">
            <a:off x="3203862" y="2502024"/>
            <a:ext cx="2667002" cy="52647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schemeClr val="bg1"/>
              </a:solidFill>
            </a:endParaRPr>
          </a:p>
        </p:txBody>
      </p:sp>
      <p:sp>
        <p:nvSpPr>
          <p:cNvPr id="29" name="TextBox 28"/>
          <p:cNvSpPr txBox="1"/>
          <p:nvPr/>
        </p:nvSpPr>
        <p:spPr>
          <a:xfrm>
            <a:off x="4293514" y="1431762"/>
            <a:ext cx="430887" cy="2667000"/>
          </a:xfrm>
          <a:prstGeom prst="rect">
            <a:avLst/>
          </a:prstGeom>
          <a:solidFill>
            <a:srgbClr val="FF0000"/>
          </a:solidFill>
        </p:spPr>
        <p:txBody>
          <a:bodyPr vert="vert" wrap="square" rtlCol="0">
            <a:spAutoFit/>
          </a:bodyPr>
          <a:lstStyle/>
          <a:p>
            <a:pPr algn="ctr"/>
            <a:r>
              <a:rPr lang="en-US" sz="1600" dirty="0" smtClean="0">
                <a:solidFill>
                  <a:schemeClr val="bg1"/>
                </a:solidFill>
              </a:rPr>
              <a:t>Others</a:t>
            </a:r>
            <a:endParaRPr lang="en-GB" sz="1600" dirty="0">
              <a:solidFill>
                <a:schemeClr val="bg1"/>
              </a:solidFill>
            </a:endParaRPr>
          </a:p>
        </p:txBody>
      </p:sp>
      <p:sp>
        <p:nvSpPr>
          <p:cNvPr id="30" name="Rectangle 29"/>
          <p:cNvSpPr/>
          <p:nvPr/>
        </p:nvSpPr>
        <p:spPr>
          <a:xfrm rot="5400000">
            <a:off x="4238488" y="2502024"/>
            <a:ext cx="2667002" cy="52647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schemeClr val="bg1"/>
              </a:solidFill>
            </a:endParaRPr>
          </a:p>
        </p:txBody>
      </p:sp>
      <p:sp>
        <p:nvSpPr>
          <p:cNvPr id="31" name="TextBox 30"/>
          <p:cNvSpPr txBox="1"/>
          <p:nvPr/>
        </p:nvSpPr>
        <p:spPr>
          <a:xfrm>
            <a:off x="5328139" y="1431760"/>
            <a:ext cx="430887" cy="2667000"/>
          </a:xfrm>
          <a:prstGeom prst="rect">
            <a:avLst/>
          </a:prstGeom>
          <a:solidFill>
            <a:srgbClr val="FF0000"/>
          </a:solidFill>
        </p:spPr>
        <p:txBody>
          <a:bodyPr vert="vert" wrap="square" rtlCol="0">
            <a:spAutoFit/>
          </a:bodyPr>
          <a:lstStyle/>
          <a:p>
            <a:pPr algn="ctr"/>
            <a:r>
              <a:rPr lang="en-US" sz="1600" dirty="0" err="1" smtClean="0">
                <a:solidFill>
                  <a:schemeClr val="bg1"/>
                </a:solidFill>
              </a:rPr>
              <a:t>Ubabalo</a:t>
            </a:r>
            <a:endParaRPr lang="en-GB" sz="1600" dirty="0">
              <a:solidFill>
                <a:schemeClr val="bg1"/>
              </a:solidFill>
            </a:endParaRPr>
          </a:p>
        </p:txBody>
      </p:sp>
      <p:sp>
        <p:nvSpPr>
          <p:cNvPr id="32" name="Rectangle 31"/>
          <p:cNvSpPr/>
          <p:nvPr/>
        </p:nvSpPr>
        <p:spPr>
          <a:xfrm rot="5400000">
            <a:off x="4848087" y="2502024"/>
            <a:ext cx="2667002" cy="52647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schemeClr val="bg1"/>
              </a:solidFill>
            </a:endParaRPr>
          </a:p>
        </p:txBody>
      </p:sp>
      <p:sp>
        <p:nvSpPr>
          <p:cNvPr id="33" name="TextBox 32"/>
          <p:cNvSpPr txBox="1"/>
          <p:nvPr/>
        </p:nvSpPr>
        <p:spPr>
          <a:xfrm>
            <a:off x="5937739" y="1431762"/>
            <a:ext cx="430887" cy="2666998"/>
          </a:xfrm>
          <a:prstGeom prst="rect">
            <a:avLst/>
          </a:prstGeom>
          <a:solidFill>
            <a:srgbClr val="FF0000"/>
          </a:solidFill>
        </p:spPr>
        <p:txBody>
          <a:bodyPr vert="vert" wrap="square" rtlCol="0">
            <a:spAutoFit/>
          </a:bodyPr>
          <a:lstStyle/>
          <a:p>
            <a:pPr algn="ctr"/>
            <a:r>
              <a:rPr lang="en-US" sz="1600" dirty="0" smtClean="0">
                <a:solidFill>
                  <a:schemeClr val="bg1"/>
                </a:solidFill>
              </a:rPr>
              <a:t>Max7</a:t>
            </a:r>
            <a:endParaRPr lang="en-GB" sz="1600" dirty="0">
              <a:solidFill>
                <a:schemeClr val="bg1"/>
              </a:solidFill>
            </a:endParaRPr>
          </a:p>
        </p:txBody>
      </p:sp>
      <p:sp>
        <p:nvSpPr>
          <p:cNvPr id="34" name="Rectangle 33"/>
          <p:cNvSpPr/>
          <p:nvPr/>
        </p:nvSpPr>
        <p:spPr>
          <a:xfrm rot="5400000">
            <a:off x="5457687" y="2502024"/>
            <a:ext cx="2667002" cy="52647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schemeClr val="bg1"/>
              </a:solidFill>
            </a:endParaRPr>
          </a:p>
        </p:txBody>
      </p:sp>
      <p:sp>
        <p:nvSpPr>
          <p:cNvPr id="35" name="TextBox 34"/>
          <p:cNvSpPr txBox="1"/>
          <p:nvPr/>
        </p:nvSpPr>
        <p:spPr>
          <a:xfrm>
            <a:off x="6547339" y="1431762"/>
            <a:ext cx="430887" cy="2667000"/>
          </a:xfrm>
          <a:prstGeom prst="rect">
            <a:avLst/>
          </a:prstGeom>
          <a:solidFill>
            <a:srgbClr val="FF0000"/>
          </a:solidFill>
        </p:spPr>
        <p:txBody>
          <a:bodyPr vert="vert" wrap="square" rtlCol="0">
            <a:spAutoFit/>
          </a:bodyPr>
          <a:lstStyle/>
          <a:p>
            <a:pPr algn="ctr"/>
            <a:r>
              <a:rPr lang="en-US" sz="1600" dirty="0" smtClean="0">
                <a:solidFill>
                  <a:schemeClr val="bg1"/>
                </a:solidFill>
              </a:rPr>
              <a:t>Community development</a:t>
            </a:r>
            <a:endParaRPr lang="en-GB" sz="1600" dirty="0">
              <a:solidFill>
                <a:schemeClr val="bg1"/>
              </a:solidFill>
            </a:endParaRPr>
          </a:p>
        </p:txBody>
      </p:sp>
      <p:sp>
        <p:nvSpPr>
          <p:cNvPr id="36" name="Rectangle 35"/>
          <p:cNvSpPr/>
          <p:nvPr/>
        </p:nvSpPr>
        <p:spPr>
          <a:xfrm rot="5400000">
            <a:off x="6071752" y="2502025"/>
            <a:ext cx="2667002" cy="526473"/>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solidFill>
                <a:schemeClr val="bg1"/>
              </a:solidFill>
            </a:endParaRPr>
          </a:p>
        </p:txBody>
      </p:sp>
      <p:sp>
        <p:nvSpPr>
          <p:cNvPr id="37" name="TextBox 36"/>
          <p:cNvSpPr txBox="1"/>
          <p:nvPr/>
        </p:nvSpPr>
        <p:spPr>
          <a:xfrm>
            <a:off x="7161404" y="1431763"/>
            <a:ext cx="430887" cy="2667000"/>
          </a:xfrm>
          <a:prstGeom prst="rect">
            <a:avLst/>
          </a:prstGeom>
          <a:solidFill>
            <a:srgbClr val="FF0000"/>
          </a:solidFill>
        </p:spPr>
        <p:txBody>
          <a:bodyPr vert="vert" wrap="square" rtlCol="0">
            <a:spAutoFit/>
          </a:bodyPr>
          <a:lstStyle/>
          <a:p>
            <a:pPr algn="ctr"/>
            <a:r>
              <a:rPr lang="en-US" sz="1600" dirty="0" smtClean="0">
                <a:solidFill>
                  <a:schemeClr val="bg1"/>
                </a:solidFill>
              </a:rPr>
              <a:t>Others</a:t>
            </a:r>
            <a:endParaRPr lang="en-GB" sz="1600" dirty="0">
              <a:solidFill>
                <a:schemeClr val="bg1"/>
              </a:solidFill>
            </a:endParaRPr>
          </a:p>
        </p:txBody>
      </p:sp>
      <p:sp>
        <p:nvSpPr>
          <p:cNvPr id="38" name="Rectangle 37"/>
          <p:cNvSpPr/>
          <p:nvPr/>
        </p:nvSpPr>
        <p:spPr>
          <a:xfrm>
            <a:off x="2209800" y="4174958"/>
            <a:ext cx="5638800" cy="549442"/>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TextBox 38"/>
          <p:cNvSpPr txBox="1"/>
          <p:nvPr/>
        </p:nvSpPr>
        <p:spPr>
          <a:xfrm>
            <a:off x="2209800" y="4265013"/>
            <a:ext cx="5638800" cy="369332"/>
          </a:xfrm>
          <a:prstGeom prst="rect">
            <a:avLst/>
          </a:prstGeom>
          <a:solidFill>
            <a:schemeClr val="accent3"/>
          </a:solidFill>
        </p:spPr>
        <p:txBody>
          <a:bodyPr wrap="square" rtlCol="0">
            <a:spAutoFit/>
          </a:bodyPr>
          <a:lstStyle/>
          <a:p>
            <a:pPr algn="ctr"/>
            <a:r>
              <a:rPr lang="en-US" dirty="0" smtClean="0"/>
              <a:t>Identify the Person of Peace</a:t>
            </a:r>
            <a:endParaRPr lang="en-GB" dirty="0"/>
          </a:p>
        </p:txBody>
      </p:sp>
      <p:sp>
        <p:nvSpPr>
          <p:cNvPr id="40" name="Rectangle 39"/>
          <p:cNvSpPr/>
          <p:nvPr/>
        </p:nvSpPr>
        <p:spPr>
          <a:xfrm>
            <a:off x="2209800" y="4784558"/>
            <a:ext cx="5638800" cy="549442"/>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TextBox 40"/>
          <p:cNvSpPr txBox="1"/>
          <p:nvPr/>
        </p:nvSpPr>
        <p:spPr>
          <a:xfrm>
            <a:off x="2209800" y="4874613"/>
            <a:ext cx="5638800" cy="369332"/>
          </a:xfrm>
          <a:prstGeom prst="rect">
            <a:avLst/>
          </a:prstGeom>
          <a:solidFill>
            <a:schemeClr val="accent3"/>
          </a:solidFill>
        </p:spPr>
        <p:txBody>
          <a:bodyPr wrap="square" rtlCol="0">
            <a:spAutoFit/>
          </a:bodyPr>
          <a:lstStyle/>
          <a:p>
            <a:pPr algn="ctr"/>
            <a:r>
              <a:rPr lang="en-US" dirty="0" smtClean="0"/>
              <a:t>Initiate a Discovery Bible Study</a:t>
            </a:r>
            <a:endParaRPr lang="en-GB" dirty="0"/>
          </a:p>
        </p:txBody>
      </p:sp>
      <p:sp>
        <p:nvSpPr>
          <p:cNvPr id="42" name="Rectangle 41"/>
          <p:cNvSpPr/>
          <p:nvPr/>
        </p:nvSpPr>
        <p:spPr>
          <a:xfrm>
            <a:off x="2209800" y="5394158"/>
            <a:ext cx="5638800" cy="549442"/>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extBox 42"/>
          <p:cNvSpPr txBox="1"/>
          <p:nvPr/>
        </p:nvSpPr>
        <p:spPr>
          <a:xfrm>
            <a:off x="2209800" y="5484213"/>
            <a:ext cx="5638800" cy="369332"/>
          </a:xfrm>
          <a:prstGeom prst="rect">
            <a:avLst/>
          </a:prstGeom>
          <a:solidFill>
            <a:schemeClr val="accent3"/>
          </a:solidFill>
        </p:spPr>
        <p:txBody>
          <a:bodyPr wrap="square" rtlCol="0">
            <a:spAutoFit/>
          </a:bodyPr>
          <a:lstStyle/>
          <a:p>
            <a:pPr algn="ctr"/>
            <a:r>
              <a:rPr lang="en-US" dirty="0" smtClean="0"/>
              <a:t>Plant the Church</a:t>
            </a:r>
            <a:endParaRPr lang="en-GB" dirty="0"/>
          </a:p>
        </p:txBody>
      </p:sp>
      <p:sp>
        <p:nvSpPr>
          <p:cNvPr id="44" name="Rectangle 43"/>
          <p:cNvSpPr/>
          <p:nvPr/>
        </p:nvSpPr>
        <p:spPr>
          <a:xfrm>
            <a:off x="2209800" y="6003758"/>
            <a:ext cx="5638800" cy="549442"/>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TextBox 44"/>
          <p:cNvSpPr txBox="1"/>
          <p:nvPr/>
        </p:nvSpPr>
        <p:spPr>
          <a:xfrm>
            <a:off x="2209800" y="6093813"/>
            <a:ext cx="5638800" cy="369332"/>
          </a:xfrm>
          <a:prstGeom prst="rect">
            <a:avLst/>
          </a:prstGeom>
          <a:solidFill>
            <a:schemeClr val="accent3"/>
          </a:solidFill>
        </p:spPr>
        <p:txBody>
          <a:bodyPr wrap="square" rtlCol="0">
            <a:spAutoFit/>
          </a:bodyPr>
          <a:lstStyle/>
          <a:p>
            <a:pPr algn="ctr"/>
            <a:r>
              <a:rPr lang="en-US" dirty="0" smtClean="0"/>
              <a:t>Multiply 2</a:t>
            </a:r>
            <a:r>
              <a:rPr lang="en-US" baseline="30000" dirty="0" smtClean="0"/>
              <a:t>nd</a:t>
            </a:r>
            <a:r>
              <a:rPr lang="en-US" dirty="0" smtClean="0"/>
              <a:t> Generation Church</a:t>
            </a:r>
            <a:endParaRPr lang="en-GB" dirty="0"/>
          </a:p>
        </p:txBody>
      </p:sp>
    </p:spTree>
    <p:extLst>
      <p:ext uri="{BB962C8B-B14F-4D97-AF65-F5344CB8AC3E}">
        <p14:creationId xmlns="" xmlns:p14="http://schemas.microsoft.com/office/powerpoint/2010/main" val="1188525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normAutofit fontScale="90000"/>
          </a:bodyPr>
          <a:lstStyle/>
          <a:p>
            <a:pPr fontAlgn="auto">
              <a:spcAft>
                <a:spcPts val="0"/>
              </a:spcAft>
              <a:defRPr/>
            </a:pPr>
            <a:r>
              <a:rPr lang="en-US" b="1" dirty="0" smtClean="0"/>
              <a:t>GO TO </a:t>
            </a:r>
            <a:br>
              <a:rPr lang="en-US" b="1" dirty="0" smtClean="0"/>
            </a:br>
            <a:r>
              <a:rPr lang="en-US" b="1" dirty="0" smtClean="0"/>
              <a:t>Matthew 28:16-20</a:t>
            </a:r>
          </a:p>
        </p:txBody>
      </p:sp>
      <p:sp>
        <p:nvSpPr>
          <p:cNvPr id="3075" name="Rectangle 3"/>
          <p:cNvSpPr>
            <a:spLocks noGrp="1" noChangeArrowheads="1"/>
          </p:cNvSpPr>
          <p:nvPr>
            <p:ph idx="1"/>
          </p:nvPr>
        </p:nvSpPr>
        <p:spPr>
          <a:xfrm>
            <a:off x="2209800" y="1752600"/>
            <a:ext cx="6477000" cy="4724400"/>
          </a:xfrm>
        </p:spPr>
        <p:txBody>
          <a:bodyPr>
            <a:noAutofit/>
          </a:bodyPr>
          <a:lstStyle/>
          <a:p>
            <a:pPr marL="274320" indent="-274320" fontAlgn="auto">
              <a:spcBef>
                <a:spcPts val="580"/>
              </a:spcBef>
              <a:spcAft>
                <a:spcPts val="0"/>
              </a:spcAft>
              <a:buFont typeface="Arial" pitchFamily="34" charset="0"/>
              <a:buChar char="•"/>
              <a:defRPr/>
            </a:pPr>
            <a:r>
              <a:rPr lang="en-US" sz="2800" dirty="0" smtClean="0"/>
              <a:t>People who hate you</a:t>
            </a:r>
          </a:p>
          <a:p>
            <a:pPr marL="274320" indent="-274320" fontAlgn="auto">
              <a:spcBef>
                <a:spcPts val="580"/>
              </a:spcBef>
              <a:spcAft>
                <a:spcPts val="0"/>
              </a:spcAft>
              <a:buFont typeface="Arial" pitchFamily="34" charset="0"/>
              <a:buChar char="•"/>
              <a:defRPr/>
            </a:pPr>
            <a:r>
              <a:rPr lang="en-US" sz="2800" dirty="0" smtClean="0"/>
              <a:t>People who will want to kill you</a:t>
            </a:r>
          </a:p>
          <a:p>
            <a:pPr marL="274320" indent="-274320" fontAlgn="auto">
              <a:spcBef>
                <a:spcPts val="580"/>
              </a:spcBef>
              <a:spcAft>
                <a:spcPts val="0"/>
              </a:spcAft>
              <a:buFont typeface="Arial" pitchFamily="34" charset="0"/>
              <a:buChar char="•"/>
              <a:defRPr/>
            </a:pPr>
            <a:r>
              <a:rPr lang="en-US" sz="2800" dirty="0" smtClean="0"/>
              <a:t>Those we love and fear </a:t>
            </a:r>
          </a:p>
          <a:p>
            <a:pPr marL="274320" indent="-274320" fontAlgn="auto">
              <a:spcBef>
                <a:spcPts val="580"/>
              </a:spcBef>
              <a:spcAft>
                <a:spcPts val="0"/>
              </a:spcAft>
              <a:buFont typeface="Arial" pitchFamily="34" charset="0"/>
              <a:buChar char="•"/>
              <a:defRPr/>
            </a:pPr>
            <a:r>
              <a:rPr lang="en-US" sz="2800" dirty="0" smtClean="0"/>
              <a:t>People who don’t love you</a:t>
            </a:r>
          </a:p>
          <a:p>
            <a:pPr marL="274320" indent="-274320" fontAlgn="auto">
              <a:spcBef>
                <a:spcPts val="580"/>
              </a:spcBef>
              <a:spcAft>
                <a:spcPts val="0"/>
              </a:spcAft>
              <a:buFont typeface="Arial" pitchFamily="34" charset="0"/>
              <a:buChar char="•"/>
              <a:defRPr/>
            </a:pPr>
            <a:r>
              <a:rPr lang="en-US" sz="2800" dirty="0" smtClean="0"/>
              <a:t>People who are different from you</a:t>
            </a:r>
          </a:p>
          <a:p>
            <a:pPr marL="0" indent="-274320" fontAlgn="auto">
              <a:spcBef>
                <a:spcPts val="0"/>
              </a:spcBef>
              <a:spcAft>
                <a:spcPts val="0"/>
              </a:spcAft>
              <a:buFontTx/>
              <a:buNone/>
              <a:defRPr/>
            </a:pPr>
            <a:r>
              <a:rPr lang="en-US" dirty="0" smtClean="0"/>
              <a:t/>
            </a:r>
            <a:br>
              <a:rPr lang="en-US" dirty="0" smtClean="0"/>
            </a:br>
            <a:r>
              <a:rPr lang="en-US" b="1" dirty="0" smtClean="0">
                <a:solidFill>
                  <a:srgbClr val="FF0000"/>
                </a:solidFill>
              </a:rPr>
              <a:t>Go</a:t>
            </a:r>
            <a:r>
              <a:rPr lang="en-US" dirty="0" smtClean="0"/>
              <a:t> </a:t>
            </a:r>
            <a:r>
              <a:rPr lang="en-US" b="1" i="1" dirty="0" smtClean="0"/>
              <a:t>refers to change of heart rather than just moving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5">
                                            <p:txEl>
                                              <p:pRg st="3" end="3"/>
                                            </p:txEl>
                                          </p:spTgt>
                                        </p:tgtEl>
                                        <p:attrNameLst>
                                          <p:attrName>style.visibility</p:attrName>
                                        </p:attrNameLst>
                                      </p:cBhvr>
                                      <p:to>
                                        <p:strVal val="visible"/>
                                      </p:to>
                                    </p:set>
                                    <p:anim calcmode="lin" valueType="num">
                                      <p:cBhvr additive="base">
                                        <p:cTn id="25"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5">
                                            <p:txEl>
                                              <p:pRg st="4" end="4"/>
                                            </p:txEl>
                                          </p:spTgt>
                                        </p:tgtEl>
                                        <p:attrNameLst>
                                          <p:attrName>style.visibility</p:attrName>
                                        </p:attrNameLst>
                                      </p:cBhvr>
                                      <p:to>
                                        <p:strVal val="visible"/>
                                      </p:to>
                                    </p:set>
                                    <p:anim calcmode="lin" valueType="num">
                                      <p:cBhvr additive="base">
                                        <p:cTn id="31"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5">
                                            <p:txEl>
                                              <p:pRg st="5" end="5"/>
                                            </p:txEl>
                                          </p:spTgt>
                                        </p:tgtEl>
                                        <p:attrNameLst>
                                          <p:attrName>style.visibility</p:attrName>
                                        </p:attrNameLst>
                                      </p:cBhvr>
                                      <p:to>
                                        <p:strVal val="visible"/>
                                      </p:to>
                                    </p:set>
                                    <p:anim calcmode="lin" valueType="num">
                                      <p:cBhvr additive="base">
                                        <p:cTn id="37" dur="500" fill="hold"/>
                                        <p:tgtEl>
                                          <p:spTgt spid="307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7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The Man of peace</a:t>
            </a:r>
            <a:endParaRPr lang="en-GB" dirty="0"/>
          </a:p>
        </p:txBody>
      </p:sp>
      <p:sp>
        <p:nvSpPr>
          <p:cNvPr id="11" name="Text Placeholder 10"/>
          <p:cNvSpPr>
            <a:spLocks noGrp="1"/>
          </p:cNvSpPr>
          <p:nvPr>
            <p:ph type="body" idx="1"/>
          </p:nvPr>
        </p:nvSpPr>
        <p:spPr/>
        <p:txBody>
          <a:bodyPr/>
          <a:lstStyle/>
          <a:p>
            <a:endParaRPr lang="en-GB"/>
          </a:p>
        </p:txBody>
      </p:sp>
    </p:spTree>
    <p:extLst>
      <p:ext uri="{BB962C8B-B14F-4D97-AF65-F5344CB8AC3E}">
        <p14:creationId xmlns="" xmlns:p14="http://schemas.microsoft.com/office/powerpoint/2010/main" val="420469807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Title 2"/>
          <p:cNvSpPr>
            <a:spLocks noGrp="1"/>
          </p:cNvSpPr>
          <p:nvPr>
            <p:ph type="title"/>
          </p:nvPr>
        </p:nvSpPr>
        <p:spPr/>
        <p:txBody>
          <a:bodyPr>
            <a:normAutofit fontScale="90000"/>
          </a:bodyPr>
          <a:lstStyle/>
          <a:p>
            <a:r>
              <a:rPr lang="en-US" sz="4000" b="1" dirty="0" smtClean="0"/>
              <a:t>TEACHING ON THE MAN OF PEACE</a:t>
            </a:r>
            <a:endParaRPr lang="en-US" sz="4000" dirty="0" smtClean="0"/>
          </a:p>
        </p:txBody>
      </p:sp>
      <p:sp>
        <p:nvSpPr>
          <p:cNvPr id="28675" name="Content Placeholder 3"/>
          <p:cNvSpPr>
            <a:spLocks noGrp="1"/>
          </p:cNvSpPr>
          <p:nvPr>
            <p:ph idx="1"/>
          </p:nvPr>
        </p:nvSpPr>
        <p:spPr/>
        <p:txBody>
          <a:bodyPr/>
          <a:lstStyle/>
          <a:p>
            <a:pPr algn="just">
              <a:buFont typeface="Arial" charset="0"/>
              <a:buChar char="•"/>
              <a:tabLst>
                <a:tab pos="914400" algn="l"/>
              </a:tabLst>
            </a:pPr>
            <a:r>
              <a:rPr lang="en-US" sz="2800" dirty="0" smtClean="0"/>
              <a:t>Matthew 10:5-20</a:t>
            </a:r>
          </a:p>
          <a:p>
            <a:pPr algn="just">
              <a:buFont typeface="Arial" charset="0"/>
              <a:buChar char="•"/>
              <a:tabLst>
                <a:tab pos="914400" algn="l"/>
              </a:tabLst>
            </a:pPr>
            <a:r>
              <a:rPr lang="en-US" sz="2800" dirty="0" smtClean="0"/>
              <a:t>Luke 9:1-6</a:t>
            </a:r>
          </a:p>
          <a:p>
            <a:pPr algn="just">
              <a:buFont typeface="Arial" charset="0"/>
              <a:buChar char="•"/>
              <a:tabLst>
                <a:tab pos="914400" algn="l"/>
              </a:tabLst>
            </a:pPr>
            <a:r>
              <a:rPr lang="en-US" sz="2800" dirty="0" smtClean="0"/>
              <a:t>Luke 10:1-16</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8675">
                                            <p:txEl>
                                              <p:pRg st="1" end="1"/>
                                            </p:txEl>
                                          </p:spTgt>
                                        </p:tgtEl>
                                        <p:attrNameLst>
                                          <p:attrName>style.visibility</p:attrName>
                                        </p:attrNameLst>
                                      </p:cBhvr>
                                      <p:to>
                                        <p:strVal val="visible"/>
                                      </p:to>
                                    </p:set>
                                    <p:anim calcmode="lin" valueType="num">
                                      <p:cBhvr additive="base">
                                        <p:cTn id="13"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8675">
                                            <p:txEl>
                                              <p:pRg st="2" end="2"/>
                                            </p:txEl>
                                          </p:spTgt>
                                        </p:tgtEl>
                                        <p:attrNameLst>
                                          <p:attrName>style.visibility</p:attrName>
                                        </p:attrNameLst>
                                      </p:cBhvr>
                                      <p:to>
                                        <p:strVal val="visible"/>
                                      </p:to>
                                    </p:set>
                                    <p:anim calcmode="lin" valueType="num">
                                      <p:cBhvr additive="base">
                                        <p:cTn id="19"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67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Title 2"/>
          <p:cNvSpPr>
            <a:spLocks noGrp="1"/>
          </p:cNvSpPr>
          <p:nvPr>
            <p:ph type="title"/>
          </p:nvPr>
        </p:nvSpPr>
        <p:spPr/>
        <p:txBody>
          <a:bodyPr>
            <a:normAutofit/>
          </a:bodyPr>
          <a:lstStyle/>
          <a:p>
            <a:r>
              <a:rPr lang="en-US" sz="3600" b="1" dirty="0" smtClean="0"/>
              <a:t>THE MAN OF PEACE </a:t>
            </a:r>
            <a:endParaRPr lang="en-US" sz="3600" dirty="0" smtClean="0"/>
          </a:p>
        </p:txBody>
      </p:sp>
      <p:sp>
        <p:nvSpPr>
          <p:cNvPr id="4" name="Content Placeholder 3"/>
          <p:cNvSpPr>
            <a:spLocks noGrp="1"/>
          </p:cNvSpPr>
          <p:nvPr>
            <p:ph idx="1"/>
          </p:nvPr>
        </p:nvSpPr>
        <p:spPr/>
        <p:txBody>
          <a:bodyPr>
            <a:noAutofit/>
          </a:bodyPr>
          <a:lstStyle/>
          <a:p>
            <a:pPr marL="274320" indent="-274320" fontAlgn="auto">
              <a:spcBef>
                <a:spcPts val="580"/>
              </a:spcBef>
              <a:spcAft>
                <a:spcPts val="0"/>
              </a:spcAft>
              <a:buFont typeface="Arial" pitchFamily="34" charset="0"/>
              <a:buChar char="•"/>
              <a:tabLst>
                <a:tab pos="914400" algn="l"/>
              </a:tabLst>
              <a:defRPr/>
            </a:pPr>
            <a:r>
              <a:rPr lang="en-US" sz="2800" dirty="0" smtClean="0"/>
              <a:t>Matthew 8:5	Centurion</a:t>
            </a:r>
          </a:p>
          <a:p>
            <a:pPr marL="274320" indent="-274320" fontAlgn="auto">
              <a:spcBef>
                <a:spcPts val="580"/>
              </a:spcBef>
              <a:spcAft>
                <a:spcPts val="0"/>
              </a:spcAft>
              <a:buFont typeface="Arial" pitchFamily="34" charset="0"/>
              <a:buChar char="•"/>
              <a:tabLst>
                <a:tab pos="914400" algn="l"/>
              </a:tabLst>
              <a:defRPr/>
            </a:pPr>
            <a:r>
              <a:rPr lang="en-US" sz="2800" dirty="0" smtClean="0"/>
              <a:t>Matthew 9:9-13  Tax Collector</a:t>
            </a:r>
          </a:p>
          <a:p>
            <a:pPr marL="274320" indent="-274320" fontAlgn="auto">
              <a:spcBef>
                <a:spcPts val="580"/>
              </a:spcBef>
              <a:spcAft>
                <a:spcPts val="0"/>
              </a:spcAft>
              <a:buFont typeface="Arial" pitchFamily="34" charset="0"/>
              <a:buChar char="•"/>
              <a:tabLst>
                <a:tab pos="914400" algn="l"/>
              </a:tabLst>
              <a:defRPr/>
            </a:pPr>
            <a:r>
              <a:rPr lang="en-US" sz="2800" dirty="0" smtClean="0"/>
              <a:t>Matthew 9	Blind Man</a:t>
            </a:r>
          </a:p>
          <a:p>
            <a:pPr marL="274320" indent="-274320" fontAlgn="auto">
              <a:spcBef>
                <a:spcPts val="580"/>
              </a:spcBef>
              <a:spcAft>
                <a:spcPts val="0"/>
              </a:spcAft>
              <a:buFont typeface="Arial" pitchFamily="34" charset="0"/>
              <a:buChar char="•"/>
              <a:tabLst>
                <a:tab pos="914400" algn="l"/>
              </a:tabLst>
              <a:defRPr/>
            </a:pPr>
            <a:r>
              <a:rPr lang="en-US" sz="2800" dirty="0" smtClean="0"/>
              <a:t>Mark 5:1-20	Demoniac of the </a:t>
            </a:r>
            <a:r>
              <a:rPr lang="en-US" sz="2800" dirty="0" err="1" smtClean="0"/>
              <a:t>Gerasenes</a:t>
            </a:r>
            <a:endParaRPr lang="en-US" sz="2800" dirty="0" smtClean="0"/>
          </a:p>
          <a:p>
            <a:pPr marL="274320" indent="-274320" fontAlgn="auto">
              <a:spcBef>
                <a:spcPts val="580"/>
              </a:spcBef>
              <a:spcAft>
                <a:spcPts val="0"/>
              </a:spcAft>
              <a:buFont typeface="Arial" pitchFamily="34" charset="0"/>
              <a:buChar char="•"/>
              <a:tabLst>
                <a:tab pos="914400" algn="l"/>
              </a:tabLst>
              <a:defRPr/>
            </a:pPr>
            <a:r>
              <a:rPr lang="en-US" sz="2800" dirty="0" smtClean="0"/>
              <a:t>Luke 7:11-17	Widow’s son raised from the dead</a:t>
            </a:r>
            <a:endParaRPr lang="en-US"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Autofit/>
          </a:bodyPr>
          <a:lstStyle/>
          <a:p>
            <a:pPr marL="274320" indent="-274320" fontAlgn="auto">
              <a:spcBef>
                <a:spcPts val="580"/>
              </a:spcBef>
              <a:spcAft>
                <a:spcPts val="0"/>
              </a:spcAft>
              <a:buFont typeface="Arial" pitchFamily="34" charset="0"/>
              <a:buChar char="•"/>
              <a:tabLst>
                <a:tab pos="914400" algn="l"/>
              </a:tabLst>
              <a:defRPr/>
            </a:pPr>
            <a:r>
              <a:rPr lang="en-US" sz="2800" dirty="0" smtClean="0"/>
              <a:t>Luke 19:1-10	</a:t>
            </a:r>
            <a:r>
              <a:rPr lang="en-US" sz="2800" dirty="0" err="1" smtClean="0"/>
              <a:t>Zacchaeus</a:t>
            </a:r>
            <a:r>
              <a:rPr lang="en-US" sz="2800" dirty="0" smtClean="0"/>
              <a:t> the Tax Collector</a:t>
            </a:r>
          </a:p>
          <a:p>
            <a:pPr marL="274320" indent="-274320" fontAlgn="auto">
              <a:spcBef>
                <a:spcPts val="580"/>
              </a:spcBef>
              <a:spcAft>
                <a:spcPts val="0"/>
              </a:spcAft>
              <a:buFont typeface="Arial" pitchFamily="34" charset="0"/>
              <a:buChar char="•"/>
              <a:tabLst>
                <a:tab pos="914400" algn="l"/>
              </a:tabLst>
              <a:defRPr/>
            </a:pPr>
            <a:r>
              <a:rPr lang="en-US" sz="2800" dirty="0" smtClean="0"/>
              <a:t>John 1:41-42	Andrew brought Peter</a:t>
            </a:r>
          </a:p>
          <a:p>
            <a:pPr marL="274320" indent="-274320" fontAlgn="auto">
              <a:spcBef>
                <a:spcPts val="580"/>
              </a:spcBef>
              <a:spcAft>
                <a:spcPts val="0"/>
              </a:spcAft>
              <a:buFont typeface="Arial" pitchFamily="34" charset="0"/>
              <a:buChar char="•"/>
              <a:tabLst>
                <a:tab pos="914400" algn="l"/>
              </a:tabLst>
              <a:defRPr/>
            </a:pPr>
            <a:r>
              <a:rPr lang="en-US" sz="2800" dirty="0" smtClean="0"/>
              <a:t>John 1:43-50	Phillip brought </a:t>
            </a:r>
            <a:r>
              <a:rPr lang="en-US" sz="2800" dirty="0" err="1" smtClean="0"/>
              <a:t>Nathanual</a:t>
            </a:r>
            <a:endParaRPr lang="en-US" sz="2800" dirty="0" smtClean="0"/>
          </a:p>
          <a:p>
            <a:pPr marL="274320" indent="-274320" fontAlgn="auto">
              <a:spcBef>
                <a:spcPts val="580"/>
              </a:spcBef>
              <a:spcAft>
                <a:spcPts val="0"/>
              </a:spcAft>
              <a:buFont typeface="Arial" pitchFamily="34" charset="0"/>
              <a:buChar char="•"/>
              <a:tabLst>
                <a:tab pos="914400" algn="l"/>
              </a:tabLst>
              <a:defRPr/>
            </a:pPr>
            <a:r>
              <a:rPr lang="en-US" sz="2800" dirty="0" smtClean="0"/>
              <a:t>John 3		Nicodemus</a:t>
            </a:r>
          </a:p>
          <a:p>
            <a:pPr marL="274320" indent="-274320" fontAlgn="auto">
              <a:spcBef>
                <a:spcPts val="580"/>
              </a:spcBef>
              <a:spcAft>
                <a:spcPts val="0"/>
              </a:spcAft>
              <a:buFont typeface="Arial" pitchFamily="34" charset="0"/>
              <a:buChar char="•"/>
              <a:tabLst>
                <a:tab pos="914400" algn="l"/>
              </a:tabLst>
              <a:defRPr/>
            </a:pPr>
            <a:r>
              <a:rPr lang="en-US" sz="2800" dirty="0" smtClean="0"/>
              <a:t>John 4:1-26	Samaritan Woman at the well</a:t>
            </a:r>
          </a:p>
          <a:p>
            <a:pPr marL="274320" indent="-274320" fontAlgn="auto">
              <a:spcBef>
                <a:spcPts val="580"/>
              </a:spcBef>
              <a:spcAft>
                <a:spcPts val="0"/>
              </a:spcAft>
              <a:buFont typeface="Arial" pitchFamily="34" charset="0"/>
              <a:buChar char="•"/>
              <a:defRPr/>
            </a:pPr>
            <a:endParaRPr lang="en-US" sz="2800" dirty="0"/>
          </a:p>
        </p:txBody>
      </p:sp>
      <p:sp>
        <p:nvSpPr>
          <p:cNvPr id="5" name="Title 4"/>
          <p:cNvSpPr>
            <a:spLocks noGrp="1"/>
          </p:cNvSpPr>
          <p:nvPr>
            <p:ph type="title"/>
          </p:nvPr>
        </p:nvSpPr>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Content Placeholder 3"/>
          <p:cNvSpPr>
            <a:spLocks noGrp="1"/>
          </p:cNvSpPr>
          <p:nvPr>
            <p:ph idx="1"/>
          </p:nvPr>
        </p:nvSpPr>
        <p:spPr/>
        <p:txBody>
          <a:bodyPr>
            <a:normAutofit/>
          </a:bodyPr>
          <a:lstStyle/>
          <a:p>
            <a:pPr>
              <a:buFont typeface="Arial" charset="0"/>
              <a:buChar char="•"/>
            </a:pPr>
            <a:r>
              <a:rPr lang="en-US" sz="2800" dirty="0" smtClean="0"/>
              <a:t>John 5:1-15	Cripple at the pool of  Bethesda</a:t>
            </a:r>
          </a:p>
          <a:p>
            <a:pPr>
              <a:buFont typeface="Arial" charset="0"/>
              <a:buChar char="•"/>
            </a:pPr>
            <a:r>
              <a:rPr lang="en-US" sz="2800" dirty="0" smtClean="0"/>
              <a:t>John 9:1-41	Man Born Blind</a:t>
            </a:r>
          </a:p>
          <a:p>
            <a:pPr>
              <a:buFont typeface="Arial" charset="0"/>
              <a:buChar char="•"/>
            </a:pPr>
            <a:r>
              <a:rPr lang="en-US" sz="2800" dirty="0" smtClean="0"/>
              <a:t>Acts 8:26-40	Ethiopian Eunuch</a:t>
            </a:r>
          </a:p>
          <a:p>
            <a:pPr>
              <a:buFont typeface="Arial" charset="0"/>
              <a:buChar char="•"/>
            </a:pPr>
            <a:r>
              <a:rPr lang="en-US" sz="2800" dirty="0" smtClean="0"/>
              <a:t>Acts 9:1-31	Saul </a:t>
            </a:r>
          </a:p>
          <a:p>
            <a:pPr>
              <a:buFont typeface="Arial" charset="0"/>
              <a:buChar char="•"/>
            </a:pPr>
            <a:r>
              <a:rPr lang="en-US" sz="2800" dirty="0" smtClean="0"/>
              <a:t>Acts 10		Cornelius</a:t>
            </a:r>
          </a:p>
          <a:p>
            <a:pPr>
              <a:buFont typeface="Arial" charset="0"/>
              <a:buChar char="•"/>
            </a:pPr>
            <a:r>
              <a:rPr lang="en-US" sz="2800" dirty="0" smtClean="0"/>
              <a:t>Acts 13:6-12	</a:t>
            </a:r>
            <a:r>
              <a:rPr lang="en-US" sz="2800" dirty="0" err="1" smtClean="0"/>
              <a:t>Sergius</a:t>
            </a:r>
            <a:r>
              <a:rPr lang="en-US" sz="2800" dirty="0" smtClean="0"/>
              <a:t> </a:t>
            </a:r>
            <a:r>
              <a:rPr lang="en-US" sz="2800" dirty="0" err="1" smtClean="0"/>
              <a:t>Paulus</a:t>
            </a:r>
            <a:endParaRPr lang="en-US" sz="2800" dirty="0" smtClean="0"/>
          </a:p>
          <a:p>
            <a:pPr algn="just">
              <a:buFont typeface="Arial" charset="0"/>
              <a:buChar char="•"/>
            </a:pPr>
            <a:endParaRPr lang="en-US" dirty="0" smtClean="0"/>
          </a:p>
        </p:txBody>
      </p:sp>
      <p:sp>
        <p:nvSpPr>
          <p:cNvPr id="4" name="Title 3"/>
          <p:cNvSpPr>
            <a:spLocks noGrp="1"/>
          </p:cNvSpPr>
          <p:nvPr>
            <p:ph type="title"/>
          </p:nvPr>
        </p:nvSpPr>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additive="base">
                                        <p:cTn id="7" dur="5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723">
                                            <p:txEl>
                                              <p:pRg st="1" end="1"/>
                                            </p:txEl>
                                          </p:spTgt>
                                        </p:tgtEl>
                                        <p:attrNameLst>
                                          <p:attrName>style.visibility</p:attrName>
                                        </p:attrNameLst>
                                      </p:cBhvr>
                                      <p:to>
                                        <p:strVal val="visible"/>
                                      </p:to>
                                    </p:set>
                                    <p:anim calcmode="lin" valueType="num">
                                      <p:cBhvr additive="base">
                                        <p:cTn id="13" dur="5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723">
                                            <p:txEl>
                                              <p:pRg st="2" end="2"/>
                                            </p:txEl>
                                          </p:spTgt>
                                        </p:tgtEl>
                                        <p:attrNameLst>
                                          <p:attrName>style.visibility</p:attrName>
                                        </p:attrNameLst>
                                      </p:cBhvr>
                                      <p:to>
                                        <p:strVal val="visible"/>
                                      </p:to>
                                    </p:set>
                                    <p:anim calcmode="lin" valueType="num">
                                      <p:cBhvr additive="base">
                                        <p:cTn id="19" dur="5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723">
                                            <p:txEl>
                                              <p:pRg st="3" end="3"/>
                                            </p:txEl>
                                          </p:spTgt>
                                        </p:tgtEl>
                                        <p:attrNameLst>
                                          <p:attrName>style.visibility</p:attrName>
                                        </p:attrNameLst>
                                      </p:cBhvr>
                                      <p:to>
                                        <p:strVal val="visible"/>
                                      </p:to>
                                    </p:set>
                                    <p:anim calcmode="lin" valueType="num">
                                      <p:cBhvr additive="base">
                                        <p:cTn id="25" dur="5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723">
                                            <p:txEl>
                                              <p:pRg st="4" end="4"/>
                                            </p:txEl>
                                          </p:spTgt>
                                        </p:tgtEl>
                                        <p:attrNameLst>
                                          <p:attrName>style.visibility</p:attrName>
                                        </p:attrNameLst>
                                      </p:cBhvr>
                                      <p:to>
                                        <p:strVal val="visible"/>
                                      </p:to>
                                    </p:set>
                                    <p:anim calcmode="lin" valueType="num">
                                      <p:cBhvr additive="base">
                                        <p:cTn id="31" dur="500" fill="hold"/>
                                        <p:tgtEl>
                                          <p:spTgt spid="3072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723">
                                            <p:txEl>
                                              <p:pRg st="5" end="5"/>
                                            </p:txEl>
                                          </p:spTgt>
                                        </p:tgtEl>
                                        <p:attrNameLst>
                                          <p:attrName>style.visibility</p:attrName>
                                        </p:attrNameLst>
                                      </p:cBhvr>
                                      <p:to>
                                        <p:strVal val="visible"/>
                                      </p:to>
                                    </p:set>
                                    <p:anim calcmode="lin" valueType="num">
                                      <p:cBhvr additive="base">
                                        <p:cTn id="37" dur="500" fill="hold"/>
                                        <p:tgtEl>
                                          <p:spTgt spid="3072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72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Content Placeholder 3"/>
          <p:cNvSpPr>
            <a:spLocks noGrp="1"/>
          </p:cNvSpPr>
          <p:nvPr>
            <p:ph idx="1"/>
          </p:nvPr>
        </p:nvSpPr>
        <p:spPr/>
        <p:txBody>
          <a:bodyPr>
            <a:noAutofit/>
          </a:bodyPr>
          <a:lstStyle/>
          <a:p>
            <a:pPr>
              <a:buFont typeface="Arial" charset="0"/>
              <a:buChar char="•"/>
            </a:pPr>
            <a:r>
              <a:rPr lang="en-US" sz="2800" dirty="0" smtClean="0"/>
              <a:t>Acts 16:11-15	Lydia in Philippi</a:t>
            </a:r>
          </a:p>
          <a:p>
            <a:pPr>
              <a:buFont typeface="Arial" charset="0"/>
              <a:buChar char="•"/>
            </a:pPr>
            <a:r>
              <a:rPr lang="en-US" sz="2800" dirty="0" smtClean="0"/>
              <a:t>Acts 16:16-40	</a:t>
            </a:r>
            <a:r>
              <a:rPr lang="en-US" sz="2800" dirty="0" err="1" smtClean="0"/>
              <a:t>Philippian</a:t>
            </a:r>
            <a:r>
              <a:rPr lang="en-US" sz="2800" dirty="0" smtClean="0"/>
              <a:t> Jailer</a:t>
            </a:r>
          </a:p>
          <a:p>
            <a:pPr>
              <a:buFont typeface="Arial" charset="0"/>
              <a:buChar char="•"/>
            </a:pPr>
            <a:r>
              <a:rPr lang="en-US" sz="2800" dirty="0" smtClean="0"/>
              <a:t>Acts 17:11	Description of what MOP does</a:t>
            </a:r>
          </a:p>
          <a:p>
            <a:pPr>
              <a:buFont typeface="Arial" charset="0"/>
              <a:buChar char="•"/>
            </a:pPr>
            <a:r>
              <a:rPr lang="en-US" sz="2800" dirty="0" smtClean="0"/>
              <a:t>Acts 17:34	Dionysius and </a:t>
            </a:r>
            <a:r>
              <a:rPr lang="en-US" sz="2800" dirty="0" err="1" smtClean="0"/>
              <a:t>Damaris</a:t>
            </a:r>
            <a:endParaRPr lang="en-US" sz="2800" dirty="0" smtClean="0"/>
          </a:p>
          <a:p>
            <a:pPr>
              <a:buFont typeface="Arial" charset="0"/>
              <a:buChar char="•"/>
            </a:pPr>
            <a:r>
              <a:rPr lang="en-US" sz="2800" dirty="0" smtClean="0"/>
              <a:t>Acts 18:1-4	Aquila and Pricilla </a:t>
            </a:r>
          </a:p>
          <a:p>
            <a:pPr>
              <a:buFont typeface="Wingdings 2" pitchFamily="18" charset="2"/>
              <a:buNone/>
            </a:pPr>
            <a:r>
              <a:rPr lang="en-US" sz="2800" dirty="0" smtClean="0"/>
              <a:t>				(see Romans 16:3-5)</a:t>
            </a:r>
          </a:p>
        </p:txBody>
      </p:sp>
      <p:sp>
        <p:nvSpPr>
          <p:cNvPr id="4" name="Title 3"/>
          <p:cNvSpPr>
            <a:spLocks noGrp="1"/>
          </p:cNvSpPr>
          <p:nvPr>
            <p:ph type="title"/>
          </p:nvPr>
        </p:nvSpPr>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anim calcmode="lin" valueType="num">
                                      <p:cBhvr additive="base">
                                        <p:cTn id="13" dur="5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7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1747">
                                            <p:txEl>
                                              <p:pRg st="2" end="2"/>
                                            </p:txEl>
                                          </p:spTgt>
                                        </p:tgtEl>
                                        <p:attrNameLst>
                                          <p:attrName>style.visibility</p:attrName>
                                        </p:attrNameLst>
                                      </p:cBhvr>
                                      <p:to>
                                        <p:strVal val="visible"/>
                                      </p:to>
                                    </p:set>
                                    <p:anim calcmode="lin" valueType="num">
                                      <p:cBhvr additive="base">
                                        <p:cTn id="19" dur="5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17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1747">
                                            <p:txEl>
                                              <p:pRg st="3" end="3"/>
                                            </p:txEl>
                                          </p:spTgt>
                                        </p:tgtEl>
                                        <p:attrNameLst>
                                          <p:attrName>style.visibility</p:attrName>
                                        </p:attrNameLst>
                                      </p:cBhvr>
                                      <p:to>
                                        <p:strVal val="visible"/>
                                      </p:to>
                                    </p:set>
                                    <p:anim calcmode="lin" valueType="num">
                                      <p:cBhvr additive="base">
                                        <p:cTn id="25" dur="500" fill="hold"/>
                                        <p:tgtEl>
                                          <p:spTgt spid="317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17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1747">
                                            <p:txEl>
                                              <p:pRg st="4" end="4"/>
                                            </p:txEl>
                                          </p:spTgt>
                                        </p:tgtEl>
                                        <p:attrNameLst>
                                          <p:attrName>style.visibility</p:attrName>
                                        </p:attrNameLst>
                                      </p:cBhvr>
                                      <p:to>
                                        <p:strVal val="visible"/>
                                      </p:to>
                                    </p:set>
                                    <p:anim calcmode="lin" valueType="num">
                                      <p:cBhvr additive="base">
                                        <p:cTn id="31" dur="500" fill="hold"/>
                                        <p:tgtEl>
                                          <p:spTgt spid="3174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1747">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1747">
                                            <p:txEl>
                                              <p:pRg st="5" end="5"/>
                                            </p:txEl>
                                          </p:spTgt>
                                        </p:tgtEl>
                                        <p:attrNameLst>
                                          <p:attrName>style.visibility</p:attrName>
                                        </p:attrNameLst>
                                      </p:cBhvr>
                                      <p:to>
                                        <p:strVal val="visible"/>
                                      </p:to>
                                    </p:set>
                                    <p:anim calcmode="lin" valueType="num">
                                      <p:cBhvr additive="base">
                                        <p:cTn id="35" dur="500" fill="hold"/>
                                        <p:tgtEl>
                                          <p:spTgt spid="31747">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174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Content Placeholder 3"/>
          <p:cNvSpPr>
            <a:spLocks noGrp="1"/>
          </p:cNvSpPr>
          <p:nvPr>
            <p:ph idx="1"/>
          </p:nvPr>
        </p:nvSpPr>
        <p:spPr/>
        <p:txBody>
          <a:bodyPr>
            <a:normAutofit/>
          </a:bodyPr>
          <a:lstStyle/>
          <a:p>
            <a:pPr>
              <a:buFont typeface="Arial" charset="0"/>
              <a:buChar char="•"/>
            </a:pPr>
            <a:r>
              <a:rPr lang="en-US" sz="2800" dirty="0" smtClean="0"/>
              <a:t>Acts 18:7-8	</a:t>
            </a:r>
            <a:r>
              <a:rPr lang="en-US" sz="2800" dirty="0" err="1" smtClean="0"/>
              <a:t>Crispus</a:t>
            </a:r>
            <a:r>
              <a:rPr lang="en-US" sz="2800" dirty="0" smtClean="0"/>
              <a:t>, the synagogue ruler</a:t>
            </a:r>
          </a:p>
          <a:p>
            <a:pPr>
              <a:buFont typeface="Arial" charset="0"/>
              <a:buChar char="•"/>
            </a:pPr>
            <a:r>
              <a:rPr lang="en-US" sz="2800" dirty="0" smtClean="0"/>
              <a:t>Acts 18:24-28	</a:t>
            </a:r>
            <a:r>
              <a:rPr lang="en-US" sz="2800" dirty="0" err="1" smtClean="0"/>
              <a:t>Apollos</a:t>
            </a:r>
            <a:endParaRPr lang="en-US" sz="2800" dirty="0" smtClean="0"/>
          </a:p>
          <a:p>
            <a:pPr>
              <a:buFont typeface="Arial" charset="0"/>
              <a:buChar char="•"/>
            </a:pPr>
            <a:r>
              <a:rPr lang="en-US" sz="2800" dirty="0" smtClean="0"/>
              <a:t>Acts 28:7-10	</a:t>
            </a:r>
            <a:r>
              <a:rPr lang="en-US" sz="2800" dirty="0" err="1" smtClean="0"/>
              <a:t>Publius</a:t>
            </a:r>
            <a:endParaRPr lang="en-US" sz="2800" dirty="0" smtClean="0"/>
          </a:p>
          <a:p>
            <a:pPr>
              <a:buFont typeface="Arial" charset="0"/>
              <a:buChar char="•"/>
            </a:pPr>
            <a:r>
              <a:rPr lang="en-US" sz="2800" dirty="0" smtClean="0"/>
              <a:t>Romans 16:5	</a:t>
            </a:r>
            <a:r>
              <a:rPr lang="en-US" sz="2800" dirty="0" err="1" smtClean="0"/>
              <a:t>Epenetus</a:t>
            </a:r>
            <a:r>
              <a:rPr lang="en-US" sz="2800" dirty="0" smtClean="0"/>
              <a:t> was first convert</a:t>
            </a:r>
          </a:p>
          <a:p>
            <a:pPr>
              <a:buFont typeface="Arial" charset="0"/>
              <a:buChar char="•"/>
            </a:pPr>
            <a:r>
              <a:rPr lang="en-US" sz="2800" dirty="0" smtClean="0"/>
              <a:t>1 Cor. 1:16 	</a:t>
            </a:r>
            <a:r>
              <a:rPr lang="en-US" sz="2800" dirty="0" err="1" smtClean="0"/>
              <a:t>Stephanus</a:t>
            </a:r>
            <a:endParaRPr lang="en-US" sz="2800" dirty="0" smtClean="0"/>
          </a:p>
        </p:txBody>
      </p:sp>
      <p:sp>
        <p:nvSpPr>
          <p:cNvPr id="4" name="Title 3"/>
          <p:cNvSpPr>
            <a:spLocks noGrp="1"/>
          </p:cNvSpPr>
          <p:nvPr>
            <p:ph type="title"/>
          </p:nvPr>
        </p:nvSpPr>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anim calcmode="lin" valueType="num">
                                      <p:cBhvr additive="base">
                                        <p:cTn id="13" dur="5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7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1747">
                                            <p:txEl>
                                              <p:pRg st="2" end="2"/>
                                            </p:txEl>
                                          </p:spTgt>
                                        </p:tgtEl>
                                        <p:attrNameLst>
                                          <p:attrName>style.visibility</p:attrName>
                                        </p:attrNameLst>
                                      </p:cBhvr>
                                      <p:to>
                                        <p:strVal val="visible"/>
                                      </p:to>
                                    </p:set>
                                    <p:anim calcmode="lin" valueType="num">
                                      <p:cBhvr additive="base">
                                        <p:cTn id="19" dur="5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17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1747">
                                            <p:txEl>
                                              <p:pRg st="3" end="3"/>
                                            </p:txEl>
                                          </p:spTgt>
                                        </p:tgtEl>
                                        <p:attrNameLst>
                                          <p:attrName>style.visibility</p:attrName>
                                        </p:attrNameLst>
                                      </p:cBhvr>
                                      <p:to>
                                        <p:strVal val="visible"/>
                                      </p:to>
                                    </p:set>
                                    <p:anim calcmode="lin" valueType="num">
                                      <p:cBhvr additive="base">
                                        <p:cTn id="25" dur="500" fill="hold"/>
                                        <p:tgtEl>
                                          <p:spTgt spid="317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17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1747">
                                            <p:txEl>
                                              <p:pRg st="4" end="4"/>
                                            </p:txEl>
                                          </p:spTgt>
                                        </p:tgtEl>
                                        <p:attrNameLst>
                                          <p:attrName>style.visibility</p:attrName>
                                        </p:attrNameLst>
                                      </p:cBhvr>
                                      <p:to>
                                        <p:strVal val="visible"/>
                                      </p:to>
                                    </p:set>
                                    <p:anim calcmode="lin" valueType="num">
                                      <p:cBhvr additive="base">
                                        <p:cTn id="31" dur="500" fill="hold"/>
                                        <p:tgtEl>
                                          <p:spTgt spid="3174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174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Counterintuitive and critical elements</a:t>
            </a:r>
            <a:endParaRPr lang="en-GB" dirty="0"/>
          </a:p>
        </p:txBody>
      </p:sp>
      <p:sp>
        <p:nvSpPr>
          <p:cNvPr id="11" name="Text Placeholder 10"/>
          <p:cNvSpPr>
            <a:spLocks noGrp="1"/>
          </p:cNvSpPr>
          <p:nvPr>
            <p:ph type="body" idx="1"/>
          </p:nvPr>
        </p:nvSpPr>
        <p:spPr/>
        <p:txBody>
          <a:bodyPr/>
          <a:lstStyle/>
          <a:p>
            <a:endParaRPr lang="en-GB"/>
          </a:p>
        </p:txBody>
      </p:sp>
    </p:spTree>
    <p:extLst>
      <p:ext uri="{BB962C8B-B14F-4D97-AF65-F5344CB8AC3E}">
        <p14:creationId xmlns="" xmlns:p14="http://schemas.microsoft.com/office/powerpoint/2010/main" val="20903722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Title 3"/>
          <p:cNvSpPr>
            <a:spLocks noGrp="1"/>
          </p:cNvSpPr>
          <p:nvPr>
            <p:ph type="title"/>
          </p:nvPr>
        </p:nvSpPr>
        <p:spPr/>
        <p:txBody>
          <a:bodyPr>
            <a:normAutofit/>
          </a:bodyPr>
          <a:lstStyle/>
          <a:p>
            <a:r>
              <a:rPr lang="en-US" sz="3600" b="1" dirty="0" smtClean="0"/>
              <a:t>COUNTER INTUITIVE</a:t>
            </a:r>
          </a:p>
        </p:txBody>
      </p:sp>
      <p:sp>
        <p:nvSpPr>
          <p:cNvPr id="2" name="Content Placeholder 4"/>
          <p:cNvSpPr>
            <a:spLocks noGrp="1"/>
          </p:cNvSpPr>
          <p:nvPr>
            <p:ph idx="1"/>
          </p:nvPr>
        </p:nvSpPr>
        <p:spPr/>
        <p:txBody>
          <a:bodyPr>
            <a:normAutofit/>
          </a:bodyPr>
          <a:lstStyle/>
          <a:p>
            <a:pPr marL="347472" indent="-347472" fontAlgn="auto">
              <a:spcBef>
                <a:spcPts val="580"/>
              </a:spcBef>
              <a:spcAft>
                <a:spcPts val="0"/>
              </a:spcAft>
              <a:buFont typeface="Franklin Gothic Book" pitchFamily="34" charset="0"/>
              <a:buAutoNum type="arabicPeriod"/>
              <a:defRPr/>
            </a:pPr>
            <a:r>
              <a:rPr lang="en-US" sz="2800" dirty="0" smtClean="0"/>
              <a:t>Go slow at first to go fast later… focus on few to win may</a:t>
            </a:r>
          </a:p>
          <a:p>
            <a:pPr marL="347472" indent="-347472" fontAlgn="auto">
              <a:spcBef>
                <a:spcPts val="580"/>
              </a:spcBef>
              <a:spcAft>
                <a:spcPts val="0"/>
              </a:spcAft>
              <a:buFont typeface="Franklin Gothic Book" pitchFamily="34" charset="0"/>
              <a:buAutoNum type="arabicPeriod"/>
              <a:defRPr/>
            </a:pPr>
            <a:r>
              <a:rPr lang="en-US" sz="2800" dirty="0" smtClean="0"/>
              <a:t>Stay only where Jesus has prepared someone’s heart to hear and obey</a:t>
            </a:r>
          </a:p>
          <a:p>
            <a:pPr marL="347472" indent="-347472" fontAlgn="auto">
              <a:spcBef>
                <a:spcPts val="580"/>
              </a:spcBef>
              <a:spcAft>
                <a:spcPts val="0"/>
              </a:spcAft>
              <a:buFont typeface="Franklin Gothic Book" pitchFamily="34" charset="0"/>
              <a:buAutoNum type="arabicPeriod"/>
              <a:defRPr/>
            </a:pPr>
            <a:r>
              <a:rPr lang="en-US" sz="2800" dirty="0" smtClean="0"/>
              <a:t>Do not focus on personal evangelism…   focus on evangelizing the whole community through families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Content Placeholder 4"/>
          <p:cNvSpPr>
            <a:spLocks noGrp="1"/>
          </p:cNvSpPr>
          <p:nvPr>
            <p:ph idx="1"/>
          </p:nvPr>
        </p:nvSpPr>
        <p:spPr/>
        <p:txBody>
          <a:bodyPr>
            <a:normAutofit/>
          </a:bodyPr>
          <a:lstStyle/>
          <a:p>
            <a:pPr marL="514350" indent="-514350" fontAlgn="auto">
              <a:spcBef>
                <a:spcPts val="580"/>
              </a:spcBef>
              <a:spcAft>
                <a:spcPts val="0"/>
              </a:spcAft>
              <a:buFont typeface="+mj-lt"/>
              <a:buAutoNum type="arabicPeriod" startAt="4"/>
              <a:defRPr/>
            </a:pPr>
            <a:r>
              <a:rPr lang="en-US" sz="2800" dirty="0" smtClean="0"/>
              <a:t>Start with creation not Christ</a:t>
            </a:r>
          </a:p>
          <a:p>
            <a:pPr marL="347472" indent="-347472" fontAlgn="auto">
              <a:spcBef>
                <a:spcPts val="580"/>
              </a:spcBef>
              <a:spcAft>
                <a:spcPts val="0"/>
              </a:spcAft>
              <a:buFont typeface="Franklin Gothic Book" pitchFamily="34" charset="0"/>
              <a:buAutoNum type="arabicPeriod" startAt="4"/>
              <a:defRPr/>
            </a:pPr>
            <a:r>
              <a:rPr lang="en-US" sz="2800" dirty="0" smtClean="0"/>
              <a:t>  Disciple people to conversion… not vice versa</a:t>
            </a:r>
          </a:p>
          <a:p>
            <a:pPr marL="514350" indent="-514350" fontAlgn="auto">
              <a:spcBef>
                <a:spcPts val="580"/>
              </a:spcBef>
              <a:spcAft>
                <a:spcPts val="0"/>
              </a:spcAft>
              <a:buFont typeface="Franklin Gothic Book" pitchFamily="34" charset="0"/>
              <a:buAutoNum type="arabicPeriod" startAt="4"/>
              <a:defRPr/>
            </a:pPr>
            <a:r>
              <a:rPr lang="en-US" sz="2800" dirty="0" smtClean="0"/>
              <a:t>A novice  insider will produce more fruit than a highly trained outsider</a:t>
            </a:r>
          </a:p>
          <a:p>
            <a:pPr marL="514350" indent="-514350" fontAlgn="auto">
              <a:spcBef>
                <a:spcPts val="580"/>
              </a:spcBef>
              <a:spcAft>
                <a:spcPts val="0"/>
              </a:spcAft>
              <a:buFont typeface="Franklin Gothic Book" pitchFamily="34" charset="0"/>
              <a:buAutoNum type="arabicPeriod" startAt="4"/>
              <a:defRPr/>
            </a:pPr>
            <a:r>
              <a:rPr lang="en-US" sz="2800" dirty="0"/>
              <a:t>Prepare to spend a long time making strong disciples, but anticipate miracle  accelerations</a:t>
            </a:r>
          </a:p>
          <a:p>
            <a:pPr marL="514350" indent="-514350" fontAlgn="auto">
              <a:spcBef>
                <a:spcPts val="580"/>
              </a:spcBef>
              <a:spcAft>
                <a:spcPts val="0"/>
              </a:spcAft>
              <a:buFont typeface="Franklin Gothic Book" pitchFamily="34" charset="0"/>
              <a:buAutoNum type="arabicPeriod" startAt="4"/>
              <a:defRPr/>
            </a:pPr>
            <a:endParaRPr lang="en-US" sz="2800" dirty="0" smtClean="0"/>
          </a:p>
          <a:p>
            <a:pPr marL="514350" indent="-514350" algn="just" fontAlgn="auto">
              <a:spcBef>
                <a:spcPts val="580"/>
              </a:spcBef>
              <a:spcAft>
                <a:spcPts val="0"/>
              </a:spcAft>
              <a:buFont typeface="Franklin Gothic Book" pitchFamily="34" charset="0"/>
              <a:buAutoNum type="arabicPeriod" startAt="4"/>
              <a:defRPr/>
            </a:pPr>
            <a:endParaRPr lang="en-US" dirty="0" smtClean="0"/>
          </a:p>
        </p:txBody>
      </p:sp>
      <p:sp>
        <p:nvSpPr>
          <p:cNvPr id="4" name="Title 3"/>
          <p:cNvSpPr>
            <a:spLocks noGrp="1"/>
          </p:cNvSpPr>
          <p:nvPr>
            <p:ph type="title"/>
          </p:nvPr>
        </p:nvSpPr>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definitions</a:t>
            </a:r>
            <a:endParaRPr lang="en-GB" dirty="0"/>
          </a:p>
        </p:txBody>
      </p:sp>
      <p:sp>
        <p:nvSpPr>
          <p:cNvPr id="11" name="Text Placeholder 10"/>
          <p:cNvSpPr>
            <a:spLocks noGrp="1"/>
          </p:cNvSpPr>
          <p:nvPr>
            <p:ph type="body" idx="1"/>
          </p:nvPr>
        </p:nvSpPr>
        <p:spPr/>
        <p:txBody>
          <a:bodyPr/>
          <a:lstStyle/>
          <a:p>
            <a:endParaRPr lang="en-GB"/>
          </a:p>
        </p:txBody>
      </p:sp>
    </p:spTree>
    <p:extLst>
      <p:ext uri="{BB962C8B-B14F-4D97-AF65-F5344CB8AC3E}">
        <p14:creationId xmlns="" xmlns:p14="http://schemas.microsoft.com/office/powerpoint/2010/main" val="205799606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Title 2"/>
          <p:cNvSpPr>
            <a:spLocks noGrp="1"/>
          </p:cNvSpPr>
          <p:nvPr>
            <p:ph type="title"/>
          </p:nvPr>
        </p:nvSpPr>
        <p:spPr/>
        <p:txBody>
          <a:bodyPr/>
          <a:lstStyle/>
          <a:p>
            <a:endParaRPr lang="en-US" smtClean="0"/>
          </a:p>
        </p:txBody>
      </p:sp>
      <p:sp>
        <p:nvSpPr>
          <p:cNvPr id="33795" name="Content Placeholder 3"/>
          <p:cNvSpPr>
            <a:spLocks noGrp="1"/>
          </p:cNvSpPr>
          <p:nvPr>
            <p:ph idx="1"/>
          </p:nvPr>
        </p:nvSpPr>
        <p:spPr/>
        <p:txBody>
          <a:bodyPr>
            <a:normAutofit fontScale="85000" lnSpcReduction="10000"/>
          </a:bodyPr>
          <a:lstStyle/>
          <a:p>
            <a:pPr marL="346075" indent="-346075">
              <a:spcBef>
                <a:spcPct val="0"/>
              </a:spcBef>
              <a:buFont typeface="Franklin Gothic Book" pitchFamily="34" charset="0"/>
              <a:buAutoNum type="arabicPeriod" startAt="7"/>
            </a:pPr>
            <a:endParaRPr lang="en-US" sz="900" dirty="0" smtClean="0"/>
          </a:p>
          <a:p>
            <a:pPr marL="514350" indent="-514350">
              <a:spcBef>
                <a:spcPct val="0"/>
              </a:spcBef>
              <a:buFont typeface="+mj-lt"/>
              <a:buAutoNum type="arabicPeriod" startAt="8"/>
            </a:pPr>
            <a:r>
              <a:rPr lang="en-US" sz="3300" dirty="0" smtClean="0"/>
              <a:t>The best time for a church to plant a new  church is when it is brand </a:t>
            </a:r>
            <a:r>
              <a:rPr lang="en-US" sz="3300" dirty="0" smtClean="0"/>
              <a:t>new</a:t>
            </a:r>
            <a:endParaRPr lang="en-US" sz="3300" dirty="0" smtClean="0"/>
          </a:p>
          <a:p>
            <a:pPr marL="514350" indent="-514350">
              <a:spcBef>
                <a:spcPct val="0"/>
              </a:spcBef>
              <a:buFont typeface="+mj-lt"/>
              <a:buAutoNum type="arabicPeriod" startAt="8"/>
            </a:pPr>
            <a:r>
              <a:rPr lang="en-US" sz="3300" dirty="0" smtClean="0"/>
              <a:t>Focus on </a:t>
            </a:r>
            <a:r>
              <a:rPr lang="en-US" sz="3300" dirty="0" err="1" smtClean="0"/>
              <a:t>discipling</a:t>
            </a:r>
            <a:r>
              <a:rPr lang="en-US" sz="3300" dirty="0" smtClean="0"/>
              <a:t>  ordinary people not  developing “Professional”  Christians </a:t>
            </a:r>
          </a:p>
          <a:p>
            <a:pPr marL="514350" indent="-514350">
              <a:buFont typeface="+mj-lt"/>
              <a:buAutoNum type="arabicPeriod" startAt="8"/>
            </a:pPr>
            <a:r>
              <a:rPr lang="en-US" sz="3300" dirty="0" smtClean="0"/>
              <a:t> Expect the hardest places to yield the greatest result </a:t>
            </a:r>
          </a:p>
          <a:p>
            <a:pPr marL="514350" indent="-514350">
              <a:buFont typeface="+mj-lt"/>
              <a:buAutoNum type="arabicPeriod" startAt="8"/>
            </a:pPr>
            <a:r>
              <a:rPr lang="en-US" sz="3300" dirty="0" smtClean="0"/>
              <a:t>Small for-profit project often yield much higher long term access to resistant  areas than free services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3795">
                                            <p:txEl>
                                              <p:pRg st="1" end="1"/>
                                            </p:txEl>
                                          </p:spTgt>
                                        </p:tgtEl>
                                        <p:attrNameLst>
                                          <p:attrName>style.visibility</p:attrName>
                                        </p:attrNameLst>
                                      </p:cBhvr>
                                      <p:to>
                                        <p:strVal val="visible"/>
                                      </p:to>
                                    </p:set>
                                    <p:anim calcmode="lin" valueType="num">
                                      <p:cBhvr additive="base">
                                        <p:cTn id="7" dur="5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7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3795">
                                            <p:txEl>
                                              <p:pRg st="2" end="2"/>
                                            </p:txEl>
                                          </p:spTgt>
                                        </p:tgtEl>
                                        <p:attrNameLst>
                                          <p:attrName>style.visibility</p:attrName>
                                        </p:attrNameLst>
                                      </p:cBhvr>
                                      <p:to>
                                        <p:strVal val="visible"/>
                                      </p:to>
                                    </p:set>
                                    <p:anim calcmode="lin" valueType="num">
                                      <p:cBhvr additive="base">
                                        <p:cTn id="13" dur="5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37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3795">
                                            <p:txEl>
                                              <p:pRg st="3" end="3"/>
                                            </p:txEl>
                                          </p:spTgt>
                                        </p:tgtEl>
                                        <p:attrNameLst>
                                          <p:attrName>style.visibility</p:attrName>
                                        </p:attrNameLst>
                                      </p:cBhvr>
                                      <p:to>
                                        <p:strVal val="visible"/>
                                      </p:to>
                                    </p:set>
                                    <p:anim calcmode="lin" valueType="num">
                                      <p:cBhvr additive="base">
                                        <p:cTn id="19" dur="500" fill="hold"/>
                                        <p:tgtEl>
                                          <p:spTgt spid="3379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37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3795">
                                            <p:txEl>
                                              <p:pRg st="4" end="4"/>
                                            </p:txEl>
                                          </p:spTgt>
                                        </p:tgtEl>
                                        <p:attrNameLst>
                                          <p:attrName>style.visibility</p:attrName>
                                        </p:attrNameLst>
                                      </p:cBhvr>
                                      <p:to>
                                        <p:strVal val="visible"/>
                                      </p:to>
                                    </p:set>
                                    <p:anim calcmode="lin" valueType="num">
                                      <p:cBhvr additive="base">
                                        <p:cTn id="25" dur="500" fill="hold"/>
                                        <p:tgtEl>
                                          <p:spTgt spid="3379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379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Title 3"/>
          <p:cNvSpPr>
            <a:spLocks noGrp="1"/>
          </p:cNvSpPr>
          <p:nvPr>
            <p:ph type="title"/>
          </p:nvPr>
        </p:nvSpPr>
        <p:spPr/>
        <p:txBody>
          <a:bodyPr>
            <a:normAutofit/>
          </a:bodyPr>
          <a:lstStyle/>
          <a:p>
            <a:r>
              <a:rPr lang="en-US" sz="4000" b="1" dirty="0" smtClean="0"/>
              <a:t>THE CRITICAL ELEMENTS</a:t>
            </a:r>
          </a:p>
        </p:txBody>
      </p:sp>
      <p:sp>
        <p:nvSpPr>
          <p:cNvPr id="5" name="Content Placeholder 4"/>
          <p:cNvSpPr>
            <a:spLocks noGrp="1"/>
          </p:cNvSpPr>
          <p:nvPr>
            <p:ph idx="1"/>
          </p:nvPr>
        </p:nvSpPr>
        <p:spPr/>
        <p:txBody>
          <a:bodyPr>
            <a:normAutofit/>
          </a:bodyPr>
          <a:lstStyle/>
          <a:p>
            <a:pPr marL="514350" indent="-514350" fontAlgn="auto">
              <a:spcBef>
                <a:spcPct val="50000"/>
              </a:spcBef>
              <a:spcAft>
                <a:spcPts val="0"/>
              </a:spcAft>
              <a:buFont typeface="+mj-lt"/>
              <a:buAutoNum type="arabicPeriod"/>
              <a:defRPr/>
            </a:pPr>
            <a:r>
              <a:rPr lang="en-US" sz="2800" dirty="0" smtClean="0"/>
              <a:t>Start with prayer – know the mind of God and join Him in His work</a:t>
            </a:r>
          </a:p>
          <a:p>
            <a:pPr marL="514350" indent="-514350" fontAlgn="auto">
              <a:spcBef>
                <a:spcPct val="50000"/>
              </a:spcBef>
              <a:spcAft>
                <a:spcPts val="0"/>
              </a:spcAft>
              <a:buFont typeface="+mj-lt"/>
              <a:buAutoNum type="arabicPeriod"/>
              <a:defRPr/>
            </a:pPr>
            <a:r>
              <a:rPr lang="en-US" sz="2800" dirty="0" smtClean="0"/>
              <a:t>Everything is grounded in Scripture</a:t>
            </a:r>
          </a:p>
          <a:p>
            <a:pPr marL="514350" indent="-514350" fontAlgn="auto">
              <a:spcBef>
                <a:spcPct val="50000"/>
              </a:spcBef>
              <a:spcAft>
                <a:spcPts val="0"/>
              </a:spcAft>
              <a:buFont typeface="+mj-lt"/>
              <a:buAutoNum type="arabicPeriod"/>
              <a:defRPr/>
            </a:pPr>
            <a:r>
              <a:rPr lang="en-US" sz="2800" dirty="0" smtClean="0"/>
              <a:t>Focus is on households, not individuals</a:t>
            </a:r>
          </a:p>
          <a:p>
            <a:pPr marL="514350" indent="-514350" fontAlgn="auto">
              <a:spcBef>
                <a:spcPct val="50000"/>
              </a:spcBef>
              <a:spcAft>
                <a:spcPts val="0"/>
              </a:spcAft>
              <a:buFont typeface="+mj-lt"/>
              <a:buAutoNum type="arabicPeriod"/>
              <a:defRPr/>
            </a:pPr>
            <a:r>
              <a:rPr lang="en-US" sz="2800" dirty="0" smtClean="0"/>
              <a:t>Make Disciples, not converts</a:t>
            </a:r>
          </a:p>
          <a:p>
            <a:pPr marL="514350" indent="-514350" fontAlgn="auto">
              <a:spcBef>
                <a:spcPct val="50000"/>
              </a:spcBef>
              <a:spcAft>
                <a:spcPts val="0"/>
              </a:spcAft>
              <a:buFont typeface="+mj-lt"/>
              <a:buAutoNum type="arabicPeriod"/>
              <a:defRPr/>
            </a:pPr>
            <a:r>
              <a:rPr lang="en-US" sz="2800" dirty="0" smtClean="0"/>
              <a:t>Teach obedience-based discipleship, not knowledge-based </a:t>
            </a:r>
          </a:p>
          <a:p>
            <a:pPr marL="274320" indent="-274320" algn="just" fontAlgn="auto">
              <a:spcBef>
                <a:spcPts val="580"/>
              </a:spcBef>
              <a:spcAft>
                <a:spcPts val="0"/>
              </a:spcAft>
              <a:buFont typeface="Wingdings 2"/>
              <a:buChar char=""/>
              <a:defRPr/>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Title 2"/>
          <p:cNvSpPr>
            <a:spLocks noGrp="1"/>
          </p:cNvSpPr>
          <p:nvPr>
            <p:ph type="title"/>
          </p:nvPr>
        </p:nvSpPr>
        <p:spPr/>
        <p:txBody>
          <a:bodyPr/>
          <a:lstStyle/>
          <a:p>
            <a:endParaRPr lang="en-US" smtClean="0"/>
          </a:p>
        </p:txBody>
      </p:sp>
      <p:sp>
        <p:nvSpPr>
          <p:cNvPr id="30723" name="Rectangle 3"/>
          <p:cNvSpPr>
            <a:spLocks noGrp="1" noChangeArrowheads="1"/>
          </p:cNvSpPr>
          <p:nvPr>
            <p:ph idx="1"/>
          </p:nvPr>
        </p:nvSpPr>
        <p:spPr/>
        <p:txBody>
          <a:bodyPr>
            <a:normAutofit/>
          </a:bodyPr>
          <a:lstStyle/>
          <a:p>
            <a:pPr marL="514350" indent="-514350">
              <a:buFont typeface="+mj-lt"/>
              <a:buAutoNum type="arabicPeriod" startAt="6"/>
            </a:pPr>
            <a:r>
              <a:rPr lang="en-US" sz="2800" dirty="0" smtClean="0"/>
              <a:t>Plan your work and work your plan – be intentional in Evangelism and Church Planting</a:t>
            </a:r>
          </a:p>
          <a:p>
            <a:pPr marL="346075" indent="-346075">
              <a:buFont typeface="Franklin Gothic Book" pitchFamily="34" charset="0"/>
              <a:buAutoNum type="arabicPeriod" startAt="6"/>
            </a:pPr>
            <a:r>
              <a:rPr lang="en-US" sz="2800" dirty="0" smtClean="0"/>
              <a:t>Start with the Man of Peace or an existing relationship that will permit a Discovery Bible Study or Witness</a:t>
            </a:r>
          </a:p>
          <a:p>
            <a:pPr marL="346075" indent="-346075">
              <a:buFont typeface="Franklin Gothic Book" pitchFamily="34" charset="0"/>
              <a:buAutoNum type="arabicPeriod" startAt="6"/>
            </a:pPr>
            <a:r>
              <a:rPr lang="en-US" sz="2800" dirty="0" smtClean="0"/>
              <a:t>Form new believers into minimum practice groups that will become churches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1000"/>
                                        <p:tgtEl>
                                          <p:spTgt spid="30723">
                                            <p:txEl>
                                              <p:pRg st="0" end="0"/>
                                            </p:txEl>
                                          </p:spTgt>
                                        </p:tgtEl>
                                      </p:cBhvr>
                                    </p:animEffect>
                                    <p:anim calcmode="lin" valueType="num">
                                      <p:cBhvr>
                                        <p:cTn id="8" dur="10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3072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3072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0723">
                                            <p:txEl>
                                              <p:pRg st="1" end="1"/>
                                            </p:txEl>
                                          </p:spTgt>
                                        </p:tgtEl>
                                        <p:attrNameLst>
                                          <p:attrName>style.visibility</p:attrName>
                                        </p:attrNameLst>
                                      </p:cBhvr>
                                      <p:to>
                                        <p:strVal val="visible"/>
                                      </p:to>
                                    </p:set>
                                    <p:animEffect transition="in" filter="fade">
                                      <p:cBhvr>
                                        <p:cTn id="15" dur="1000"/>
                                        <p:tgtEl>
                                          <p:spTgt spid="30723">
                                            <p:txEl>
                                              <p:pRg st="1" end="1"/>
                                            </p:txEl>
                                          </p:spTgt>
                                        </p:tgtEl>
                                      </p:cBhvr>
                                    </p:animEffect>
                                    <p:anim calcmode="lin" valueType="num">
                                      <p:cBhvr>
                                        <p:cTn id="16" dur="10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072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072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0723">
                                            <p:txEl>
                                              <p:pRg st="2" end="2"/>
                                            </p:txEl>
                                          </p:spTgt>
                                        </p:tgtEl>
                                        <p:attrNameLst>
                                          <p:attrName>style.visibility</p:attrName>
                                        </p:attrNameLst>
                                      </p:cBhvr>
                                      <p:to>
                                        <p:strVal val="visible"/>
                                      </p:to>
                                    </p:set>
                                    <p:animEffect transition="in" filter="fade">
                                      <p:cBhvr>
                                        <p:cTn id="23" dur="1000"/>
                                        <p:tgtEl>
                                          <p:spTgt spid="30723">
                                            <p:txEl>
                                              <p:pRg st="2" end="2"/>
                                            </p:txEl>
                                          </p:spTgt>
                                        </p:tgtEl>
                                      </p:cBhvr>
                                    </p:animEffect>
                                    <p:anim calcmode="lin" valueType="num">
                                      <p:cBhvr>
                                        <p:cTn id="24" dur="10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3072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3072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uiExpand="1" build="p"/>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Title 2"/>
          <p:cNvSpPr>
            <a:spLocks noGrp="1"/>
          </p:cNvSpPr>
          <p:nvPr>
            <p:ph type="title"/>
          </p:nvPr>
        </p:nvSpPr>
        <p:spPr/>
        <p:txBody>
          <a:bodyPr/>
          <a:lstStyle/>
          <a:p>
            <a:endParaRPr lang="en-US" smtClean="0"/>
          </a:p>
        </p:txBody>
      </p:sp>
      <p:sp>
        <p:nvSpPr>
          <p:cNvPr id="36867" name="Content Placeholder 3"/>
          <p:cNvSpPr>
            <a:spLocks noGrp="1"/>
          </p:cNvSpPr>
          <p:nvPr>
            <p:ph idx="1"/>
          </p:nvPr>
        </p:nvSpPr>
        <p:spPr>
          <a:xfrm>
            <a:off x="2209800" y="1752600"/>
            <a:ext cx="6477000" cy="4648200"/>
          </a:xfrm>
        </p:spPr>
        <p:txBody>
          <a:bodyPr>
            <a:noAutofit/>
          </a:bodyPr>
          <a:lstStyle/>
          <a:p>
            <a:pPr marL="346075" indent="-346075">
              <a:buFont typeface="+mj-lt"/>
              <a:buAutoNum type="arabicPeriod" startAt="9"/>
            </a:pPr>
            <a:r>
              <a:rPr lang="en-US" sz="2800" dirty="0" smtClean="0"/>
              <a:t>Develop a group DNA of urgent obedience that will reach out to “ALL” </a:t>
            </a:r>
          </a:p>
          <a:p>
            <a:pPr marL="406400" indent="-406400">
              <a:buFont typeface="Franklin Gothic Book" pitchFamily="34" charset="0"/>
              <a:buAutoNum type="arabicPeriod" startAt="9"/>
            </a:pPr>
            <a:r>
              <a:rPr lang="en-US" sz="2800" dirty="0" smtClean="0"/>
              <a:t>Develop a group DNA of rapidly reproducing disciples, leaders, groups and churches</a:t>
            </a:r>
          </a:p>
          <a:p>
            <a:pPr marL="346075" indent="-346075">
              <a:buFont typeface="Franklin Gothic Book" pitchFamily="34" charset="0"/>
              <a:buAutoNum type="arabicPeriod" startAt="9"/>
            </a:pPr>
            <a:r>
              <a:rPr lang="en-US" sz="2800" dirty="0" smtClean="0"/>
              <a:t>Training is done “On the Job”</a:t>
            </a:r>
          </a:p>
          <a:p>
            <a:pPr marL="346075" indent="-346075">
              <a:buFont typeface="Franklin Gothic Book" pitchFamily="34" charset="0"/>
              <a:buAutoNum type="arabicPeriod" startAt="12"/>
            </a:pPr>
            <a:r>
              <a:rPr lang="en-US" sz="2800" dirty="0" smtClean="0"/>
              <a:t>Keep all things reproducible by local leaders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6867">
                                            <p:txEl>
                                              <p:pRg st="1" end="1"/>
                                            </p:txEl>
                                          </p:spTgt>
                                        </p:tgtEl>
                                        <p:attrNameLst>
                                          <p:attrName>style.visibility</p:attrName>
                                        </p:attrNameLst>
                                      </p:cBhvr>
                                      <p:to>
                                        <p:strVal val="visible"/>
                                      </p:to>
                                    </p:set>
                                    <p:anim calcmode="lin" valueType="num">
                                      <p:cBhvr additive="base">
                                        <p:cTn id="13" dur="5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8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6867">
                                            <p:txEl>
                                              <p:pRg st="2" end="2"/>
                                            </p:txEl>
                                          </p:spTgt>
                                        </p:tgtEl>
                                        <p:attrNameLst>
                                          <p:attrName>style.visibility</p:attrName>
                                        </p:attrNameLst>
                                      </p:cBhvr>
                                      <p:to>
                                        <p:strVal val="visible"/>
                                      </p:to>
                                    </p:set>
                                    <p:anim calcmode="lin" valueType="num">
                                      <p:cBhvr additive="base">
                                        <p:cTn id="19" dur="5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68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6867">
                                            <p:txEl>
                                              <p:pRg st="3" end="3"/>
                                            </p:txEl>
                                          </p:spTgt>
                                        </p:tgtEl>
                                        <p:attrNameLst>
                                          <p:attrName>style.visibility</p:attrName>
                                        </p:attrNameLst>
                                      </p:cBhvr>
                                      <p:to>
                                        <p:strVal val="visible"/>
                                      </p:to>
                                    </p:set>
                                    <p:anim calcmode="lin" valueType="num">
                                      <p:cBhvr additive="base">
                                        <p:cTn id="25" dur="500" fill="hold"/>
                                        <p:tgtEl>
                                          <p:spTgt spid="368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68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Title 2"/>
          <p:cNvSpPr>
            <a:spLocks noGrp="1"/>
          </p:cNvSpPr>
          <p:nvPr>
            <p:ph type="title"/>
          </p:nvPr>
        </p:nvSpPr>
        <p:spPr/>
        <p:txBody>
          <a:bodyPr/>
          <a:lstStyle/>
          <a:p>
            <a:endParaRPr lang="en-US" smtClean="0"/>
          </a:p>
        </p:txBody>
      </p:sp>
      <p:sp>
        <p:nvSpPr>
          <p:cNvPr id="36867" name="Content Placeholder 3"/>
          <p:cNvSpPr>
            <a:spLocks noGrp="1"/>
          </p:cNvSpPr>
          <p:nvPr>
            <p:ph idx="1"/>
          </p:nvPr>
        </p:nvSpPr>
        <p:spPr/>
        <p:txBody>
          <a:bodyPr>
            <a:normAutofit/>
          </a:bodyPr>
          <a:lstStyle/>
          <a:p>
            <a:pPr marL="514350" indent="-514350">
              <a:buFont typeface="+mj-lt"/>
              <a:buAutoNum type="arabicPeriod" startAt="13"/>
            </a:pPr>
            <a:r>
              <a:rPr lang="en-US" sz="2800" dirty="0" smtClean="0"/>
              <a:t>Use unpaid local leaders to start new  groups</a:t>
            </a:r>
          </a:p>
          <a:p>
            <a:pPr marL="509588" indent="-509588">
              <a:buFont typeface="Franklin Gothic Book" pitchFamily="34" charset="0"/>
              <a:buAutoNum type="arabicPeriod" startAt="13"/>
            </a:pPr>
            <a:r>
              <a:rPr lang="en-US" sz="2800" dirty="0" smtClean="0"/>
              <a:t>Authority of Scripture and the Holy Spirit are all that is needed to start</a:t>
            </a:r>
          </a:p>
          <a:p>
            <a:pPr marL="509588" indent="-509588">
              <a:buFont typeface="Franklin Gothic Book" pitchFamily="34" charset="0"/>
              <a:buAutoNum type="arabicPeriod" startAt="13"/>
            </a:pPr>
            <a:r>
              <a:rPr lang="en-US" sz="2800" dirty="0" smtClean="0"/>
              <a:t>Do not require cultural suicide</a:t>
            </a:r>
          </a:p>
          <a:p>
            <a:pPr marL="509588" indent="-509588">
              <a:buFont typeface="Franklin Gothic Book" pitchFamily="34" charset="0"/>
              <a:buAutoNum type="arabicPeriod" startAt="13"/>
            </a:pPr>
            <a:r>
              <a:rPr lang="en-US" sz="2800" dirty="0" smtClean="0"/>
              <a:t>Persecution is part of being a Christian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6867">
                                            <p:txEl>
                                              <p:pRg st="1" end="1"/>
                                            </p:txEl>
                                          </p:spTgt>
                                        </p:tgtEl>
                                        <p:attrNameLst>
                                          <p:attrName>style.visibility</p:attrName>
                                        </p:attrNameLst>
                                      </p:cBhvr>
                                      <p:to>
                                        <p:strVal val="visible"/>
                                      </p:to>
                                    </p:set>
                                    <p:anim calcmode="lin" valueType="num">
                                      <p:cBhvr additive="base">
                                        <p:cTn id="13" dur="5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8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6867">
                                            <p:txEl>
                                              <p:pRg st="2" end="2"/>
                                            </p:txEl>
                                          </p:spTgt>
                                        </p:tgtEl>
                                        <p:attrNameLst>
                                          <p:attrName>style.visibility</p:attrName>
                                        </p:attrNameLst>
                                      </p:cBhvr>
                                      <p:to>
                                        <p:strVal val="visible"/>
                                      </p:to>
                                    </p:set>
                                    <p:anim calcmode="lin" valueType="num">
                                      <p:cBhvr additive="base">
                                        <p:cTn id="19" dur="5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68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6867">
                                            <p:txEl>
                                              <p:pRg st="3" end="3"/>
                                            </p:txEl>
                                          </p:spTgt>
                                        </p:tgtEl>
                                        <p:attrNameLst>
                                          <p:attrName>style.visibility</p:attrName>
                                        </p:attrNameLst>
                                      </p:cBhvr>
                                      <p:to>
                                        <p:strVal val="visible"/>
                                      </p:to>
                                    </p:set>
                                    <p:anim calcmode="lin" valueType="num">
                                      <p:cBhvr additive="base">
                                        <p:cTn id="25" dur="500" fill="hold"/>
                                        <p:tgtEl>
                                          <p:spTgt spid="3686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686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Title 2"/>
          <p:cNvSpPr>
            <a:spLocks noGrp="1"/>
          </p:cNvSpPr>
          <p:nvPr>
            <p:ph type="title"/>
          </p:nvPr>
        </p:nvSpPr>
        <p:spPr/>
        <p:txBody>
          <a:bodyPr/>
          <a:lstStyle/>
          <a:p>
            <a:endParaRPr lang="en-US" smtClean="0"/>
          </a:p>
        </p:txBody>
      </p:sp>
      <p:sp>
        <p:nvSpPr>
          <p:cNvPr id="36867" name="Content Placeholder 3"/>
          <p:cNvSpPr>
            <a:spLocks noGrp="1"/>
          </p:cNvSpPr>
          <p:nvPr>
            <p:ph idx="1"/>
          </p:nvPr>
        </p:nvSpPr>
        <p:spPr/>
        <p:txBody>
          <a:bodyPr>
            <a:normAutofit/>
          </a:bodyPr>
          <a:lstStyle/>
          <a:p>
            <a:pPr marL="514350" indent="-514350">
              <a:buFont typeface="+mj-lt"/>
              <a:buAutoNum type="arabicPeriod" startAt="17"/>
            </a:pPr>
            <a:r>
              <a:rPr lang="en-US" sz="2800" dirty="0" smtClean="0"/>
              <a:t>Discipleship and Training are continuous  and primarily done through mentoring           </a:t>
            </a:r>
          </a:p>
          <a:p>
            <a:pPr marL="346075" indent="-346075">
              <a:buFont typeface="Franklin Gothic Book" pitchFamily="34" charset="0"/>
              <a:buAutoNum type="arabicPeriod" startAt="17"/>
            </a:pPr>
            <a:r>
              <a:rPr lang="en-US" sz="2800" dirty="0" smtClean="0"/>
              <a:t>Model, Equip, Watch, and Leave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6867">
                                            <p:txEl>
                                              <p:pRg st="1" end="1"/>
                                            </p:txEl>
                                          </p:spTgt>
                                        </p:tgtEl>
                                        <p:attrNameLst>
                                          <p:attrName>style.visibility</p:attrName>
                                        </p:attrNameLst>
                                      </p:cBhvr>
                                      <p:to>
                                        <p:strVal val="visible"/>
                                      </p:to>
                                    </p:set>
                                    <p:anim calcmode="lin" valueType="num">
                                      <p:cBhvr additive="base">
                                        <p:cTn id="13" dur="5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686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What is the church?</a:t>
            </a:r>
            <a:endParaRPr lang="en-GB" dirty="0"/>
          </a:p>
        </p:txBody>
      </p:sp>
      <p:sp>
        <p:nvSpPr>
          <p:cNvPr id="11" name="Text Placeholder 10"/>
          <p:cNvSpPr>
            <a:spLocks noGrp="1"/>
          </p:cNvSpPr>
          <p:nvPr>
            <p:ph type="body" idx="1"/>
          </p:nvPr>
        </p:nvSpPr>
        <p:spPr/>
        <p:txBody>
          <a:bodyPr/>
          <a:lstStyle/>
          <a:p>
            <a:endParaRPr lang="en-GB"/>
          </a:p>
        </p:txBody>
      </p:sp>
    </p:spTree>
    <p:extLst>
      <p:ext uri="{BB962C8B-B14F-4D97-AF65-F5344CB8AC3E}">
        <p14:creationId xmlns="" xmlns:p14="http://schemas.microsoft.com/office/powerpoint/2010/main" val="419119714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a:bodyPr>
          <a:lstStyle/>
          <a:p>
            <a:r>
              <a:rPr lang="en-US" sz="3600" b="1" dirty="0" smtClean="0"/>
              <a:t>NATURE OF THE CHURCH</a:t>
            </a:r>
          </a:p>
        </p:txBody>
      </p:sp>
      <p:sp>
        <p:nvSpPr>
          <p:cNvPr id="37891" name="Rectangle 3"/>
          <p:cNvSpPr>
            <a:spLocks noGrp="1" noChangeArrowheads="1"/>
          </p:cNvSpPr>
          <p:nvPr>
            <p:ph idx="1"/>
          </p:nvPr>
        </p:nvSpPr>
        <p:spPr/>
        <p:txBody>
          <a:bodyPr>
            <a:normAutofit/>
          </a:bodyPr>
          <a:lstStyle/>
          <a:p>
            <a:pPr marL="346075" indent="-346075">
              <a:buFont typeface="Arial" charset="0"/>
              <a:buChar char="•"/>
            </a:pPr>
            <a:r>
              <a:rPr lang="en-US" sz="2800" dirty="0" smtClean="0"/>
              <a:t>Belongs to Christ (Matt. 16:18)</a:t>
            </a:r>
          </a:p>
          <a:p>
            <a:pPr marL="346075" indent="-346075">
              <a:buFont typeface="Arial" charset="0"/>
              <a:buChar char="•"/>
            </a:pPr>
            <a:r>
              <a:rPr lang="en-US" sz="2800" dirty="0" smtClean="0"/>
              <a:t>Built on foundation of Apostles, Prophets, and Christ (Matt. 16:18, Eph. 2:19-22)</a:t>
            </a:r>
          </a:p>
          <a:p>
            <a:pPr marL="346075" indent="-346075">
              <a:buFont typeface="Arial" charset="0"/>
              <a:buChar char="•"/>
            </a:pPr>
            <a:r>
              <a:rPr lang="en-US" sz="2800" dirty="0" smtClean="0"/>
              <a:t>Holy (Matt.18:15-18, Acts 5:11, 1Cro. 1:2, Eph. 5:22-32)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additive="base">
                                        <p:cTn id="7" dur="5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8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7891">
                                            <p:txEl>
                                              <p:pRg st="1" end="1"/>
                                            </p:txEl>
                                          </p:spTgt>
                                        </p:tgtEl>
                                        <p:attrNameLst>
                                          <p:attrName>style.visibility</p:attrName>
                                        </p:attrNameLst>
                                      </p:cBhvr>
                                      <p:to>
                                        <p:strVal val="visible"/>
                                      </p:to>
                                    </p:set>
                                    <p:anim calcmode="lin" valueType="num">
                                      <p:cBhvr additive="base">
                                        <p:cTn id="13" dur="500" fill="hold"/>
                                        <p:tgtEl>
                                          <p:spTgt spid="378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78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7891">
                                            <p:txEl>
                                              <p:pRg st="2" end="2"/>
                                            </p:txEl>
                                          </p:spTgt>
                                        </p:tgtEl>
                                        <p:attrNameLst>
                                          <p:attrName>style.visibility</p:attrName>
                                        </p:attrNameLst>
                                      </p:cBhvr>
                                      <p:to>
                                        <p:strVal val="visible"/>
                                      </p:to>
                                    </p:set>
                                    <p:anim calcmode="lin" valueType="num">
                                      <p:cBhvr additive="base">
                                        <p:cTn id="19" dur="500" fill="hold"/>
                                        <p:tgtEl>
                                          <p:spTgt spid="378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789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p:txBody>
          <a:bodyPr>
            <a:normAutofit/>
          </a:bodyPr>
          <a:lstStyle/>
          <a:p>
            <a:pPr marL="346075" indent="-346075">
              <a:buFont typeface="Arial" charset="0"/>
              <a:buChar char="•"/>
            </a:pPr>
            <a:r>
              <a:rPr lang="en-US" sz="2800" dirty="0" smtClean="0"/>
              <a:t>Universal (Gal. 3:26:28, Eph. 2:11-22, Rev. 5:9, 7:9)</a:t>
            </a:r>
          </a:p>
          <a:p>
            <a:pPr marL="346075" indent="-346075">
              <a:buFont typeface="Arial" charset="0"/>
              <a:buChar char="•"/>
            </a:pPr>
            <a:r>
              <a:rPr lang="en-US" sz="2800" dirty="0" smtClean="0"/>
              <a:t>United (Jn.17:20-23, 1Cor. 1:10, Eph. 4:1-6)</a:t>
            </a:r>
          </a:p>
          <a:p>
            <a:pPr marL="346075" indent="-346075">
              <a:buFont typeface="Arial" charset="0"/>
              <a:buChar char="•"/>
            </a:pPr>
            <a:r>
              <a:rPr lang="en-US" sz="2800" dirty="0" smtClean="0"/>
              <a:t>Led, Empowered Gifted by Holy Spirit (Acts 13:1-3, 1Cor. 12:1-30)</a:t>
            </a:r>
          </a:p>
        </p:txBody>
      </p:sp>
      <p:sp>
        <p:nvSpPr>
          <p:cNvPr id="4" name="Title 3"/>
          <p:cNvSpPr>
            <a:spLocks noGrp="1"/>
          </p:cNvSpPr>
          <p:nvPr>
            <p:ph type="title"/>
          </p:nvPr>
        </p:nvSpPr>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additive="base">
                                        <p:cTn id="7" dur="5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89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7891">
                                            <p:txEl>
                                              <p:pRg st="1" end="1"/>
                                            </p:txEl>
                                          </p:spTgt>
                                        </p:tgtEl>
                                        <p:attrNameLst>
                                          <p:attrName>style.visibility</p:attrName>
                                        </p:attrNameLst>
                                      </p:cBhvr>
                                      <p:to>
                                        <p:strVal val="visible"/>
                                      </p:to>
                                    </p:set>
                                    <p:anim calcmode="lin" valueType="num">
                                      <p:cBhvr additive="base">
                                        <p:cTn id="13" dur="500" fill="hold"/>
                                        <p:tgtEl>
                                          <p:spTgt spid="3789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789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7891">
                                            <p:txEl>
                                              <p:pRg st="2" end="2"/>
                                            </p:txEl>
                                          </p:spTgt>
                                        </p:tgtEl>
                                        <p:attrNameLst>
                                          <p:attrName>style.visibility</p:attrName>
                                        </p:attrNameLst>
                                      </p:cBhvr>
                                      <p:to>
                                        <p:strVal val="visible"/>
                                      </p:to>
                                    </p:set>
                                    <p:anim calcmode="lin" valueType="num">
                                      <p:cBhvr additive="base">
                                        <p:cTn id="19" dur="500" fill="hold"/>
                                        <p:tgtEl>
                                          <p:spTgt spid="3789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789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r>
              <a:rPr lang="en-US" sz="4000" b="1" dirty="0" smtClean="0"/>
              <a:t>FUNCTION OF THE CHURCH</a:t>
            </a:r>
          </a:p>
        </p:txBody>
      </p:sp>
      <p:sp>
        <p:nvSpPr>
          <p:cNvPr id="38915" name="Rectangle 3"/>
          <p:cNvSpPr>
            <a:spLocks noGrp="1" noChangeArrowheads="1"/>
          </p:cNvSpPr>
          <p:nvPr>
            <p:ph idx="1"/>
          </p:nvPr>
        </p:nvSpPr>
        <p:spPr/>
        <p:txBody>
          <a:bodyPr>
            <a:normAutofit/>
          </a:bodyPr>
          <a:lstStyle/>
          <a:p>
            <a:pPr marL="346075" indent="-346075">
              <a:buFont typeface="Arial" charset="0"/>
              <a:buChar char="•"/>
            </a:pPr>
            <a:r>
              <a:rPr lang="en-US" sz="2800" dirty="0" smtClean="0"/>
              <a:t>Worship (Acts 2:42-47, 13:1-3, 1Peter 2:1-10)</a:t>
            </a:r>
          </a:p>
          <a:p>
            <a:pPr marL="346075" indent="-346075">
              <a:buFont typeface="Arial" charset="0"/>
              <a:buChar char="•"/>
            </a:pPr>
            <a:r>
              <a:rPr lang="en-US" sz="2800" dirty="0" smtClean="0"/>
              <a:t>Lord’s Supper (Acts 2:42-47, 1Cron. 10:14-22, 1Cron. 11:17-34)</a:t>
            </a:r>
          </a:p>
          <a:p>
            <a:pPr marL="346075" indent="-346075">
              <a:buFont typeface="Arial" charset="0"/>
              <a:buChar char="•"/>
            </a:pPr>
            <a:r>
              <a:rPr lang="en-US" sz="2800" dirty="0" smtClean="0"/>
              <a:t>Singing (1Cron.14:26, Eph. 5:19-20, Col. 3:12-17)</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8915">
                                            <p:txEl>
                                              <p:pRg st="1" end="1"/>
                                            </p:txEl>
                                          </p:spTgt>
                                        </p:tgtEl>
                                        <p:attrNameLst>
                                          <p:attrName>style.visibility</p:attrName>
                                        </p:attrNameLst>
                                      </p:cBhvr>
                                      <p:to>
                                        <p:strVal val="visible"/>
                                      </p:to>
                                    </p:set>
                                    <p:anim calcmode="lin" valueType="num">
                                      <p:cBhvr additive="base">
                                        <p:cTn id="13" dur="500" fill="hold"/>
                                        <p:tgtEl>
                                          <p:spTgt spid="389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9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8915">
                                            <p:txEl>
                                              <p:pRg st="2" end="2"/>
                                            </p:txEl>
                                          </p:spTgt>
                                        </p:tgtEl>
                                        <p:attrNameLst>
                                          <p:attrName>style.visibility</p:attrName>
                                        </p:attrNameLst>
                                      </p:cBhvr>
                                      <p:to>
                                        <p:strVal val="visible"/>
                                      </p:to>
                                    </p:set>
                                    <p:anim calcmode="lin" valueType="num">
                                      <p:cBhvr additive="base">
                                        <p:cTn id="19" dur="5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891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5"/>
          <p:cNvSpPr>
            <a:spLocks noChangeArrowheads="1"/>
          </p:cNvSpPr>
          <p:nvPr/>
        </p:nvSpPr>
        <p:spPr bwMode="auto">
          <a:xfrm>
            <a:off x="0" y="3440113"/>
            <a:ext cx="8686800" cy="585787"/>
          </a:xfrm>
          <a:prstGeom prst="rect">
            <a:avLst/>
          </a:prstGeom>
          <a:noFill/>
          <a:ln w="9525">
            <a:noFill/>
            <a:miter lim="800000"/>
            <a:headEnd/>
            <a:tailEnd/>
          </a:ln>
        </p:spPr>
        <p:txBody>
          <a:bodyPr anchor="ctr">
            <a:spAutoFit/>
          </a:bodyPr>
          <a:lstStyle/>
          <a:p>
            <a:endParaRPr lang="en-US" sz="3200"/>
          </a:p>
        </p:txBody>
      </p:sp>
      <p:sp>
        <p:nvSpPr>
          <p:cNvPr id="6" name="Title 3"/>
          <p:cNvSpPr>
            <a:spLocks noGrp="1"/>
          </p:cNvSpPr>
          <p:nvPr>
            <p:ph type="title"/>
          </p:nvPr>
        </p:nvSpPr>
        <p:spPr/>
        <p:txBody>
          <a:bodyPr>
            <a:normAutofit fontScale="90000"/>
          </a:bodyPr>
          <a:lstStyle/>
          <a:p>
            <a:pPr fontAlgn="auto">
              <a:spcAft>
                <a:spcPts val="0"/>
              </a:spcAft>
              <a:defRPr/>
            </a:pPr>
            <a:r>
              <a:rPr lang="en-US" b="1" dirty="0" smtClean="0"/>
              <a:t>DEFINITIONS EVERY CHURCH PLANTER SHOULD KNOW </a:t>
            </a:r>
            <a:endParaRPr lang="en-US" b="1" dirty="0"/>
          </a:p>
        </p:txBody>
      </p:sp>
      <p:sp>
        <p:nvSpPr>
          <p:cNvPr id="9220" name="Content Placeholder 4"/>
          <p:cNvSpPr>
            <a:spLocks noGrp="1"/>
          </p:cNvSpPr>
          <p:nvPr>
            <p:ph idx="1"/>
          </p:nvPr>
        </p:nvSpPr>
        <p:spPr>
          <a:xfrm>
            <a:off x="2209800" y="1981200"/>
            <a:ext cx="6477000" cy="4373563"/>
          </a:xfrm>
        </p:spPr>
        <p:txBody>
          <a:bodyPr>
            <a:normAutofit/>
          </a:bodyPr>
          <a:lstStyle/>
          <a:p>
            <a:pPr algn="just">
              <a:buFont typeface="Wingdings 2" pitchFamily="18" charset="2"/>
              <a:buNone/>
            </a:pPr>
            <a:r>
              <a:rPr lang="en-US" sz="3000" b="1" dirty="0" smtClean="0"/>
              <a:t>THE EDGE</a:t>
            </a:r>
            <a:endParaRPr lang="en-US" sz="3000" dirty="0" smtClean="0"/>
          </a:p>
          <a:p>
            <a:pPr>
              <a:buFont typeface="Arial" charset="0"/>
              <a:buChar char="•"/>
            </a:pPr>
            <a:r>
              <a:rPr lang="en-US" sz="3000" dirty="0" smtClean="0"/>
              <a:t>Where God is working by His Holy Spirit and through His representatives to seek out and meet lostness for the purpose of ministry, appropriate evangelism, discipleship, and church planting in order to establish a Church Planting Movement.	</a:t>
            </a:r>
          </a:p>
          <a:p>
            <a:pPr algn="just"/>
            <a:endParaRPr lang="en-US" sz="32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20">
                                            <p:txEl>
                                              <p:pRg st="1" end="1"/>
                                            </p:txEl>
                                          </p:spTgt>
                                        </p:tgtEl>
                                        <p:attrNameLst>
                                          <p:attrName>style.visibility</p:attrName>
                                        </p:attrNameLst>
                                      </p:cBhvr>
                                      <p:to>
                                        <p:strVal val="visible"/>
                                      </p:to>
                                    </p:set>
                                    <p:anim calcmode="lin" valueType="num">
                                      <p:cBhvr additive="base">
                                        <p:cTn id="7" dur="500" fill="hold"/>
                                        <p:tgtEl>
                                          <p:spTgt spid="922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22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p:txBody>
          <a:bodyPr>
            <a:normAutofit/>
          </a:bodyPr>
          <a:lstStyle/>
          <a:p>
            <a:pPr marL="346075" indent="-346075">
              <a:buFont typeface="Arial" charset="0"/>
              <a:buChar char="•"/>
            </a:pPr>
            <a:r>
              <a:rPr lang="en-US" sz="2800" dirty="0" smtClean="0"/>
              <a:t>Praying (Acts 2:42-47)</a:t>
            </a:r>
          </a:p>
          <a:p>
            <a:pPr marL="346075" indent="-346075">
              <a:buFont typeface="Arial" charset="0"/>
              <a:buChar char="•"/>
            </a:pPr>
            <a:r>
              <a:rPr lang="en-US" sz="2800" dirty="0" smtClean="0"/>
              <a:t>Reading the Word (1Tim.4:13)</a:t>
            </a:r>
          </a:p>
          <a:p>
            <a:pPr marL="346075" indent="-346075">
              <a:buFont typeface="Arial" charset="0"/>
              <a:buChar char="•"/>
            </a:pPr>
            <a:r>
              <a:rPr lang="en-US" sz="2800" dirty="0" smtClean="0"/>
              <a:t>Reverence and Awe (1Cron. 11:17-34, Heb 12:28-29</a:t>
            </a:r>
          </a:p>
          <a:p>
            <a:pPr marL="347472" indent="-347472" fontAlgn="auto">
              <a:lnSpc>
                <a:spcPct val="110000"/>
              </a:lnSpc>
              <a:spcBef>
                <a:spcPts val="580"/>
              </a:spcBef>
              <a:spcAft>
                <a:spcPts val="0"/>
              </a:spcAft>
              <a:buFont typeface="Arial" pitchFamily="34" charset="0"/>
              <a:buChar char="•"/>
              <a:defRPr/>
            </a:pPr>
            <a:r>
              <a:rPr lang="en-US" sz="2800" dirty="0"/>
              <a:t>Baptism (Matt. 28:18-20, Acts 2:41, Acts 8:12, Acts 36:38, Acts 10:44-48, Rom. 6:1-4</a:t>
            </a:r>
            <a:r>
              <a:rPr lang="en-US" sz="2800" dirty="0" smtClean="0"/>
              <a:t>)</a:t>
            </a:r>
          </a:p>
        </p:txBody>
      </p:sp>
      <p:sp>
        <p:nvSpPr>
          <p:cNvPr id="4" name="Title 3"/>
          <p:cNvSpPr>
            <a:spLocks noGrp="1"/>
          </p:cNvSpPr>
          <p:nvPr>
            <p:ph type="title"/>
          </p:nvPr>
        </p:nvSpPr>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8915">
                                            <p:txEl>
                                              <p:pRg st="1" end="1"/>
                                            </p:txEl>
                                          </p:spTgt>
                                        </p:tgtEl>
                                        <p:attrNameLst>
                                          <p:attrName>style.visibility</p:attrName>
                                        </p:attrNameLst>
                                      </p:cBhvr>
                                      <p:to>
                                        <p:strVal val="visible"/>
                                      </p:to>
                                    </p:set>
                                    <p:anim calcmode="lin" valueType="num">
                                      <p:cBhvr additive="base">
                                        <p:cTn id="13" dur="500" fill="hold"/>
                                        <p:tgtEl>
                                          <p:spTgt spid="389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9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8915">
                                            <p:txEl>
                                              <p:pRg st="2" end="2"/>
                                            </p:txEl>
                                          </p:spTgt>
                                        </p:tgtEl>
                                        <p:attrNameLst>
                                          <p:attrName>style.visibility</p:attrName>
                                        </p:attrNameLst>
                                      </p:cBhvr>
                                      <p:to>
                                        <p:strVal val="visible"/>
                                      </p:to>
                                    </p:set>
                                    <p:anim calcmode="lin" valueType="num">
                                      <p:cBhvr additive="base">
                                        <p:cTn id="19" dur="5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89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8915">
                                            <p:txEl>
                                              <p:pRg st="3" end="3"/>
                                            </p:txEl>
                                          </p:spTgt>
                                        </p:tgtEl>
                                        <p:attrNameLst>
                                          <p:attrName>style.visibility</p:attrName>
                                        </p:attrNameLst>
                                      </p:cBhvr>
                                      <p:to>
                                        <p:strVal val="visible"/>
                                      </p:to>
                                    </p:set>
                                    <p:anim calcmode="lin" valueType="num">
                                      <p:cBhvr additive="base">
                                        <p:cTn id="25" dur="500" fill="hold"/>
                                        <p:tgtEl>
                                          <p:spTgt spid="389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891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p:txBody>
          <a:bodyPr>
            <a:normAutofit/>
          </a:bodyPr>
          <a:lstStyle/>
          <a:p>
            <a:pPr marL="347472" indent="-347472" algn="just" fontAlgn="auto">
              <a:lnSpc>
                <a:spcPct val="110000"/>
              </a:lnSpc>
              <a:spcBef>
                <a:spcPts val="580"/>
              </a:spcBef>
              <a:spcAft>
                <a:spcPts val="0"/>
              </a:spcAft>
              <a:buFont typeface="Arial" pitchFamily="34" charset="0"/>
              <a:buChar char="•"/>
              <a:defRPr/>
            </a:pPr>
            <a:r>
              <a:rPr lang="en-US" sz="2800" dirty="0"/>
              <a:t>Teaching (Matt. 28:18-20, Acts 2:24-47, 1Cor. 14:26, 2Tim. 2:2, 2Tim. 4:2)</a:t>
            </a:r>
          </a:p>
          <a:p>
            <a:pPr marL="347472" indent="-347472" algn="just" fontAlgn="auto">
              <a:lnSpc>
                <a:spcPct val="110000"/>
              </a:lnSpc>
              <a:spcBef>
                <a:spcPts val="580"/>
              </a:spcBef>
              <a:spcAft>
                <a:spcPts val="0"/>
              </a:spcAft>
              <a:buFont typeface="Arial" pitchFamily="34" charset="0"/>
              <a:buChar char="•"/>
              <a:defRPr/>
            </a:pPr>
            <a:r>
              <a:rPr lang="en-US" sz="2800" dirty="0"/>
              <a:t>Discipline (Matt. 18:15-18, 1Cron. 5:1-13, 2Cron. 2:5-11)</a:t>
            </a:r>
          </a:p>
          <a:p>
            <a:pPr marL="347472" indent="-347472" algn="just" fontAlgn="auto">
              <a:lnSpc>
                <a:spcPct val="110000"/>
              </a:lnSpc>
              <a:spcBef>
                <a:spcPts val="580"/>
              </a:spcBef>
              <a:spcAft>
                <a:spcPts val="0"/>
              </a:spcAft>
              <a:buFont typeface="Arial" pitchFamily="34" charset="0"/>
              <a:buChar char="•"/>
              <a:defRPr/>
            </a:pPr>
            <a:r>
              <a:rPr lang="en-US" sz="2800" dirty="0"/>
              <a:t>Fellowship and Encouragement (Act. 2:42-47, 1Thess 5:11, Heb. 10:24-25</a:t>
            </a:r>
            <a:r>
              <a:rPr lang="en-US" sz="2800" dirty="0" smtClean="0"/>
              <a:t>)</a:t>
            </a:r>
            <a:endParaRPr lang="en-US" sz="2800" dirty="0"/>
          </a:p>
        </p:txBody>
      </p:sp>
      <p:sp>
        <p:nvSpPr>
          <p:cNvPr id="4" name="Title 3"/>
          <p:cNvSpPr>
            <a:spLocks noGrp="1"/>
          </p:cNvSpPr>
          <p:nvPr>
            <p:ph type="title"/>
          </p:nvPr>
        </p:nvSpPr>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8915">
                                            <p:txEl>
                                              <p:pRg st="1" end="1"/>
                                            </p:txEl>
                                          </p:spTgt>
                                        </p:tgtEl>
                                        <p:attrNameLst>
                                          <p:attrName>style.visibility</p:attrName>
                                        </p:attrNameLst>
                                      </p:cBhvr>
                                      <p:to>
                                        <p:strVal val="visible"/>
                                      </p:to>
                                    </p:set>
                                    <p:anim calcmode="lin" valueType="num">
                                      <p:cBhvr additive="base">
                                        <p:cTn id="13" dur="500" fill="hold"/>
                                        <p:tgtEl>
                                          <p:spTgt spid="389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9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8915">
                                            <p:txEl>
                                              <p:pRg st="2" end="2"/>
                                            </p:txEl>
                                          </p:spTgt>
                                        </p:tgtEl>
                                        <p:attrNameLst>
                                          <p:attrName>style.visibility</p:attrName>
                                        </p:attrNameLst>
                                      </p:cBhvr>
                                      <p:to>
                                        <p:strVal val="visible"/>
                                      </p:to>
                                    </p:set>
                                    <p:anim calcmode="lin" valueType="num">
                                      <p:cBhvr additive="base">
                                        <p:cTn id="19" dur="5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891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p:txBody>
          <a:bodyPr>
            <a:normAutofit/>
          </a:bodyPr>
          <a:lstStyle/>
          <a:p>
            <a:pPr marL="347472" indent="-347472" fontAlgn="auto">
              <a:lnSpc>
                <a:spcPct val="110000"/>
              </a:lnSpc>
              <a:spcBef>
                <a:spcPts val="580"/>
              </a:spcBef>
              <a:spcAft>
                <a:spcPts val="0"/>
              </a:spcAft>
              <a:buFont typeface="Arial" pitchFamily="34" charset="0"/>
              <a:buChar char="•"/>
              <a:defRPr/>
            </a:pPr>
            <a:r>
              <a:rPr lang="en-US" sz="2800" dirty="0" smtClean="0"/>
              <a:t>Taking </a:t>
            </a:r>
            <a:r>
              <a:rPr lang="en-US" sz="2800" dirty="0"/>
              <a:t>Care of Each Others’ Needs (1Cron. 16:1-4, 2Cron.8:1-5, Gal. 6:9-10)</a:t>
            </a:r>
          </a:p>
          <a:p>
            <a:pPr marL="347472" indent="-347472" fontAlgn="auto">
              <a:lnSpc>
                <a:spcPct val="110000"/>
              </a:lnSpc>
              <a:spcBef>
                <a:spcPts val="580"/>
              </a:spcBef>
              <a:spcAft>
                <a:spcPts val="0"/>
              </a:spcAft>
              <a:buFont typeface="Arial" pitchFamily="34" charset="0"/>
              <a:buChar char="•"/>
              <a:defRPr/>
            </a:pPr>
            <a:r>
              <a:rPr lang="en-US" sz="2800" dirty="0"/>
              <a:t>Evangelism and Mission (Matt. 28:18-20, Luke 24:45-49, John 20:21-23, Acts 1-8)</a:t>
            </a:r>
          </a:p>
        </p:txBody>
      </p:sp>
      <p:sp>
        <p:nvSpPr>
          <p:cNvPr id="4" name="Title 3"/>
          <p:cNvSpPr>
            <a:spLocks noGrp="1"/>
          </p:cNvSpPr>
          <p:nvPr>
            <p:ph type="title"/>
          </p:nvPr>
        </p:nvSpPr>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 calcmode="lin" valueType="num">
                                      <p:cBhvr additive="base">
                                        <p:cTn id="7" dur="5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89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8915">
                                            <p:txEl>
                                              <p:pRg st="1" end="1"/>
                                            </p:txEl>
                                          </p:spTgt>
                                        </p:tgtEl>
                                        <p:attrNameLst>
                                          <p:attrName>style.visibility</p:attrName>
                                        </p:attrNameLst>
                                      </p:cBhvr>
                                      <p:to>
                                        <p:strVal val="visible"/>
                                      </p:to>
                                    </p:set>
                                    <p:anim calcmode="lin" valueType="num">
                                      <p:cBhvr additive="base">
                                        <p:cTn id="13" dur="500" fill="hold"/>
                                        <p:tgtEl>
                                          <p:spTgt spid="389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891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uiExpand="1"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discipleship</a:t>
            </a:r>
            <a:endParaRPr lang="en-GB" dirty="0"/>
          </a:p>
        </p:txBody>
      </p:sp>
      <p:sp>
        <p:nvSpPr>
          <p:cNvPr id="11" name="Text Placeholder 10"/>
          <p:cNvSpPr>
            <a:spLocks noGrp="1"/>
          </p:cNvSpPr>
          <p:nvPr>
            <p:ph type="body" idx="1"/>
          </p:nvPr>
        </p:nvSpPr>
        <p:spPr/>
        <p:txBody>
          <a:bodyPr/>
          <a:lstStyle/>
          <a:p>
            <a:endParaRPr lang="en-GB"/>
          </a:p>
        </p:txBody>
      </p:sp>
    </p:spTree>
    <p:extLst>
      <p:ext uri="{BB962C8B-B14F-4D97-AF65-F5344CB8AC3E}">
        <p14:creationId xmlns="" xmlns:p14="http://schemas.microsoft.com/office/powerpoint/2010/main" val="320992925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fontAlgn="auto">
              <a:spcAft>
                <a:spcPts val="0"/>
              </a:spcAft>
              <a:defRPr/>
            </a:pPr>
            <a:r>
              <a:rPr lang="en-US" b="1" dirty="0" smtClean="0"/>
              <a:t>DISCIPLESHIP AND SMALL GROUP MINISTRY</a:t>
            </a:r>
            <a:endParaRPr lang="en-US" dirty="0"/>
          </a:p>
        </p:txBody>
      </p:sp>
      <p:sp>
        <p:nvSpPr>
          <p:cNvPr id="37890" name="Rectangle 3"/>
          <p:cNvSpPr>
            <a:spLocks noGrp="1" noChangeArrowheads="1"/>
          </p:cNvSpPr>
          <p:nvPr>
            <p:ph idx="1"/>
          </p:nvPr>
        </p:nvSpPr>
        <p:spPr/>
        <p:txBody>
          <a:bodyPr>
            <a:normAutofit/>
          </a:bodyPr>
          <a:lstStyle/>
          <a:p>
            <a:pPr marL="274320" indent="-274320" algn="just" fontAlgn="auto">
              <a:spcBef>
                <a:spcPts val="580"/>
              </a:spcBef>
              <a:spcAft>
                <a:spcPts val="0"/>
              </a:spcAft>
              <a:buFontTx/>
              <a:buNone/>
              <a:defRPr/>
            </a:pPr>
            <a:r>
              <a:rPr lang="en-US" sz="2800" b="1" dirty="0" smtClean="0"/>
              <a:t>HOW TO MULTIPLY DISCIPLES</a:t>
            </a:r>
            <a:endParaRPr lang="en-US" sz="2800" dirty="0" smtClean="0"/>
          </a:p>
          <a:p>
            <a:pPr marL="0" indent="-274320" fontAlgn="auto">
              <a:spcBef>
                <a:spcPts val="580"/>
              </a:spcBef>
              <a:spcAft>
                <a:spcPts val="0"/>
              </a:spcAft>
              <a:defRPr/>
            </a:pPr>
            <a:r>
              <a:rPr lang="en-US" sz="2800" dirty="0" smtClean="0"/>
              <a:t>Discipleship.  All Christian know it is important, but few know exactly what it means.  </a:t>
            </a:r>
          </a:p>
          <a:p>
            <a:pPr marL="0" indent="-274320" fontAlgn="auto">
              <a:spcBef>
                <a:spcPts val="580"/>
              </a:spcBef>
              <a:spcAft>
                <a:spcPts val="0"/>
              </a:spcAft>
              <a:defRPr/>
            </a:pPr>
            <a:r>
              <a:rPr lang="en-US" sz="2800" dirty="0" smtClean="0"/>
              <a:t>Even fewer have a clear strategy to make disciples.  </a:t>
            </a:r>
          </a:p>
          <a:p>
            <a:pPr marL="0" indent="-274320" algn="ctr" fontAlgn="auto">
              <a:spcBef>
                <a:spcPts val="580"/>
              </a:spcBef>
              <a:spcAft>
                <a:spcPts val="0"/>
              </a:spcAft>
              <a:buNone/>
              <a:defRPr/>
            </a:pPr>
            <a:r>
              <a:rPr lang="en-US" sz="2800" b="1" dirty="0" smtClean="0"/>
              <a:t>By looking at Jesus in the gospels, we can see a clear discipleship strategy and pattern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7890">
                                            <p:txEl>
                                              <p:pRg st="1" end="1"/>
                                            </p:txEl>
                                          </p:spTgt>
                                        </p:tgtEl>
                                        <p:attrNameLst>
                                          <p:attrName>style.visibility</p:attrName>
                                        </p:attrNameLst>
                                      </p:cBhvr>
                                      <p:to>
                                        <p:strVal val="visible"/>
                                      </p:to>
                                    </p:set>
                                    <p:anim calcmode="lin" valueType="num">
                                      <p:cBhvr additive="base">
                                        <p:cTn id="7" dur="500" fill="hold"/>
                                        <p:tgtEl>
                                          <p:spTgt spid="3789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89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7890">
                                            <p:txEl>
                                              <p:pRg st="2" end="2"/>
                                            </p:txEl>
                                          </p:spTgt>
                                        </p:tgtEl>
                                        <p:attrNameLst>
                                          <p:attrName>style.visibility</p:attrName>
                                        </p:attrNameLst>
                                      </p:cBhvr>
                                      <p:to>
                                        <p:strVal val="visible"/>
                                      </p:to>
                                    </p:set>
                                    <p:anim calcmode="lin" valueType="num">
                                      <p:cBhvr additive="base">
                                        <p:cTn id="13" dur="500" fill="hold"/>
                                        <p:tgtEl>
                                          <p:spTgt spid="3789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789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7890">
                                            <p:txEl>
                                              <p:pRg st="3" end="3"/>
                                            </p:txEl>
                                          </p:spTgt>
                                        </p:tgtEl>
                                        <p:attrNameLst>
                                          <p:attrName>style.visibility</p:attrName>
                                        </p:attrNameLst>
                                      </p:cBhvr>
                                      <p:to>
                                        <p:strVal val="visible"/>
                                      </p:to>
                                    </p:set>
                                    <p:anim calcmode="lin" valueType="num">
                                      <p:cBhvr additive="base">
                                        <p:cTn id="19" dur="500" fill="hold"/>
                                        <p:tgtEl>
                                          <p:spTgt spid="3789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789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2"/>
          <p:cNvSpPr>
            <a:spLocks noGrp="1"/>
          </p:cNvSpPr>
          <p:nvPr>
            <p:ph type="title"/>
          </p:nvPr>
        </p:nvSpPr>
        <p:spPr/>
        <p:txBody>
          <a:bodyPr>
            <a:normAutofit/>
          </a:bodyPr>
          <a:lstStyle/>
          <a:p>
            <a:r>
              <a:rPr lang="en-US" sz="3600" b="1" dirty="0" smtClean="0"/>
              <a:t>WHAT IS DISCIPLESHIP</a:t>
            </a:r>
            <a:r>
              <a:rPr lang="en-US" sz="4000" b="1" dirty="0" smtClean="0"/>
              <a:t>?</a:t>
            </a:r>
            <a:endParaRPr lang="en-US" sz="4000" dirty="0" smtClean="0"/>
          </a:p>
        </p:txBody>
      </p:sp>
      <p:sp>
        <p:nvSpPr>
          <p:cNvPr id="38914" name="Rectangle 3"/>
          <p:cNvSpPr>
            <a:spLocks noGrp="1" noChangeArrowheads="1"/>
          </p:cNvSpPr>
          <p:nvPr>
            <p:ph idx="1"/>
          </p:nvPr>
        </p:nvSpPr>
        <p:spPr/>
        <p:txBody>
          <a:bodyPr>
            <a:normAutofit/>
          </a:bodyPr>
          <a:lstStyle/>
          <a:p>
            <a:pPr marL="0" indent="-274320" fontAlgn="auto">
              <a:spcBef>
                <a:spcPts val="0"/>
              </a:spcBef>
              <a:spcAft>
                <a:spcPts val="0"/>
              </a:spcAft>
              <a:buFontTx/>
              <a:buNone/>
              <a:defRPr/>
            </a:pPr>
            <a:r>
              <a:rPr lang="en-US" sz="2800" dirty="0" smtClean="0"/>
              <a:t>When Jesus calls a person to be his disciple, </a:t>
            </a:r>
            <a:r>
              <a:rPr lang="en-US" sz="2800" dirty="0" smtClean="0"/>
              <a:t>He </a:t>
            </a:r>
            <a:r>
              <a:rPr lang="en-US" sz="2800" dirty="0" smtClean="0"/>
              <a:t>issues a three fold </a:t>
            </a:r>
            <a:r>
              <a:rPr lang="en-US" sz="2800" dirty="0" smtClean="0"/>
              <a:t>call:</a:t>
            </a:r>
            <a:endParaRPr lang="en-US" sz="2800" dirty="0" smtClean="0"/>
          </a:p>
          <a:p>
            <a:pPr marL="274320" indent="-274320" fontAlgn="auto">
              <a:spcBef>
                <a:spcPts val="0"/>
              </a:spcBef>
              <a:spcAft>
                <a:spcPts val="0"/>
              </a:spcAft>
              <a:buFontTx/>
              <a:buNone/>
              <a:defRPr/>
            </a:pPr>
            <a:endParaRPr lang="en-US" sz="2800" dirty="0" smtClean="0"/>
          </a:p>
          <a:p>
            <a:pPr marL="347472" indent="-347472" fontAlgn="auto">
              <a:spcBef>
                <a:spcPts val="0"/>
              </a:spcBef>
              <a:spcAft>
                <a:spcPts val="0"/>
              </a:spcAft>
              <a:buFont typeface="+mj-lt"/>
              <a:buAutoNum type="arabicPeriod"/>
              <a:defRPr/>
            </a:pPr>
            <a:r>
              <a:rPr lang="en-US" sz="2800" dirty="0" smtClean="0"/>
              <a:t>Discipleship is a call to follow Jesus.    </a:t>
            </a:r>
          </a:p>
          <a:p>
            <a:pPr marL="347472" indent="-347472" fontAlgn="auto">
              <a:spcBef>
                <a:spcPts val="0"/>
              </a:spcBef>
              <a:spcAft>
                <a:spcPts val="0"/>
              </a:spcAft>
              <a:buFont typeface="Wingdings 2"/>
              <a:buNone/>
              <a:defRPr/>
            </a:pPr>
            <a:r>
              <a:rPr lang="en-US" sz="2800" dirty="0" smtClean="0"/>
              <a:t>	The starting point of being a disciple is to follow Jesus.  Matthew 4:19, I Corinthians 11:1,  I Corinthians4:15-16</a:t>
            </a:r>
          </a:p>
          <a:p>
            <a:pPr marL="274320" indent="-274320" fontAlgn="auto">
              <a:spcBef>
                <a:spcPts val="0"/>
              </a:spcBef>
              <a:spcAft>
                <a:spcPts val="0"/>
              </a:spcAft>
              <a:buFont typeface="+mj-lt"/>
              <a:buAutoNum type="arabicPeriod"/>
              <a:defRPr/>
            </a:pPr>
            <a:endParaRPr lang="en-US" sz="1600" dirty="0" smtClean="0"/>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2"/>
          <p:cNvSpPr>
            <a:spLocks noGrp="1"/>
          </p:cNvSpPr>
          <p:nvPr>
            <p:ph type="title"/>
          </p:nvPr>
        </p:nvSpPr>
        <p:spPr/>
        <p:txBody>
          <a:bodyPr/>
          <a:lstStyle/>
          <a:p>
            <a:endParaRPr lang="en-US" smtClean="0"/>
          </a:p>
        </p:txBody>
      </p:sp>
      <p:sp>
        <p:nvSpPr>
          <p:cNvPr id="4" name="Content Placeholder 3"/>
          <p:cNvSpPr>
            <a:spLocks noGrp="1"/>
          </p:cNvSpPr>
          <p:nvPr>
            <p:ph idx="1"/>
          </p:nvPr>
        </p:nvSpPr>
        <p:spPr/>
        <p:txBody>
          <a:bodyPr>
            <a:normAutofit/>
          </a:bodyPr>
          <a:lstStyle/>
          <a:p>
            <a:pPr marL="347472" indent="-347472" fontAlgn="auto">
              <a:lnSpc>
                <a:spcPct val="120000"/>
              </a:lnSpc>
              <a:spcBef>
                <a:spcPts val="580"/>
              </a:spcBef>
              <a:spcAft>
                <a:spcPts val="0"/>
              </a:spcAft>
              <a:buFont typeface="+mj-lt"/>
              <a:buAutoNum type="arabicPeriod" startAt="2"/>
              <a:defRPr/>
            </a:pPr>
            <a:r>
              <a:rPr lang="en-US" sz="2800" dirty="0" smtClean="0"/>
              <a:t>Discipleship is a call to spiritual family. </a:t>
            </a:r>
          </a:p>
          <a:p>
            <a:pPr marL="747522" lvl="1" indent="-347472" fontAlgn="auto">
              <a:lnSpc>
                <a:spcPct val="120000"/>
              </a:lnSpc>
              <a:spcBef>
                <a:spcPts val="580"/>
              </a:spcBef>
              <a:spcAft>
                <a:spcPts val="0"/>
              </a:spcAft>
              <a:defRPr/>
            </a:pPr>
            <a:r>
              <a:rPr lang="en-US" dirty="0" smtClean="0"/>
              <a:t>None of the original disciples attempted to follow Jesus alone.  </a:t>
            </a:r>
          </a:p>
          <a:p>
            <a:pPr marL="747522" lvl="1" indent="-347472" fontAlgn="auto">
              <a:lnSpc>
                <a:spcPct val="120000"/>
              </a:lnSpc>
              <a:spcBef>
                <a:spcPts val="580"/>
              </a:spcBef>
              <a:spcAft>
                <a:spcPts val="0"/>
              </a:spcAft>
              <a:defRPr/>
            </a:pPr>
            <a:r>
              <a:rPr lang="en-US" dirty="0" smtClean="0"/>
              <a:t>Following Jesus meant following along with other </a:t>
            </a:r>
            <a:r>
              <a:rPr lang="en-US" dirty="0" smtClean="0"/>
              <a:t>disciples</a:t>
            </a:r>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2"/>
          <p:cNvSpPr>
            <a:spLocks noGrp="1"/>
          </p:cNvSpPr>
          <p:nvPr>
            <p:ph type="title"/>
          </p:nvPr>
        </p:nvSpPr>
        <p:spPr/>
        <p:txBody>
          <a:bodyPr/>
          <a:lstStyle/>
          <a:p>
            <a:endParaRPr lang="en-US" smtClean="0"/>
          </a:p>
        </p:txBody>
      </p:sp>
      <p:sp>
        <p:nvSpPr>
          <p:cNvPr id="4" name="Content Placeholder 3"/>
          <p:cNvSpPr>
            <a:spLocks noGrp="1"/>
          </p:cNvSpPr>
          <p:nvPr>
            <p:ph idx="1"/>
          </p:nvPr>
        </p:nvSpPr>
        <p:spPr/>
        <p:txBody>
          <a:bodyPr>
            <a:normAutofit/>
          </a:bodyPr>
          <a:lstStyle/>
          <a:p>
            <a:pPr marL="747522" lvl="1" indent="-347472" fontAlgn="auto">
              <a:lnSpc>
                <a:spcPct val="120000"/>
              </a:lnSpc>
              <a:spcBef>
                <a:spcPts val="580"/>
              </a:spcBef>
              <a:spcAft>
                <a:spcPts val="0"/>
              </a:spcAft>
              <a:defRPr/>
            </a:pPr>
            <a:r>
              <a:rPr lang="en-US" dirty="0" smtClean="0"/>
              <a:t>In time, as they walked with Jesus and with one another, they became a spiritual family</a:t>
            </a:r>
          </a:p>
          <a:p>
            <a:pPr marL="747522" lvl="1" indent="-347472" fontAlgn="auto">
              <a:lnSpc>
                <a:spcPct val="120000"/>
              </a:lnSpc>
              <a:spcBef>
                <a:spcPts val="580"/>
              </a:spcBef>
              <a:spcAft>
                <a:spcPts val="0"/>
              </a:spcAft>
              <a:defRPr/>
            </a:pPr>
            <a:r>
              <a:rPr lang="en-US" dirty="0" smtClean="0"/>
              <a:t>Jesus referred to his disciples as </a:t>
            </a:r>
            <a:r>
              <a:rPr lang="en-US" dirty="0" smtClean="0"/>
              <a:t>brothers, </a:t>
            </a:r>
            <a:r>
              <a:rPr lang="en-US" dirty="0" smtClean="0"/>
              <a:t>sisters, fathers, and mothers – spiritual family </a:t>
            </a:r>
          </a:p>
          <a:p>
            <a:pPr marL="747522" lvl="1" indent="-347472" fontAlgn="auto">
              <a:lnSpc>
                <a:spcPct val="120000"/>
              </a:lnSpc>
              <a:spcBef>
                <a:spcPts val="580"/>
              </a:spcBef>
              <a:spcAft>
                <a:spcPts val="0"/>
              </a:spcAft>
              <a:defRPr/>
            </a:pPr>
            <a:r>
              <a:rPr lang="en-US" dirty="0" smtClean="0"/>
              <a:t>Matthew 12:47-50, John 19:26-27</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2"/>
          <p:cNvSpPr>
            <a:spLocks noGrp="1"/>
          </p:cNvSpPr>
          <p:nvPr>
            <p:ph type="title"/>
          </p:nvPr>
        </p:nvSpPr>
        <p:spPr/>
        <p:txBody>
          <a:bodyPr/>
          <a:lstStyle/>
          <a:p>
            <a:endParaRPr lang="en-US" smtClean="0"/>
          </a:p>
        </p:txBody>
      </p:sp>
      <p:sp>
        <p:nvSpPr>
          <p:cNvPr id="4" name="Content Placeholder 3"/>
          <p:cNvSpPr>
            <a:spLocks noGrp="1"/>
          </p:cNvSpPr>
          <p:nvPr>
            <p:ph idx="1"/>
          </p:nvPr>
        </p:nvSpPr>
        <p:spPr/>
        <p:txBody>
          <a:bodyPr>
            <a:normAutofit/>
          </a:bodyPr>
          <a:lstStyle/>
          <a:p>
            <a:pPr marL="347472" indent="-347472" fontAlgn="auto">
              <a:lnSpc>
                <a:spcPct val="120000"/>
              </a:lnSpc>
              <a:spcBef>
                <a:spcPts val="580"/>
              </a:spcBef>
              <a:spcAft>
                <a:spcPts val="0"/>
              </a:spcAft>
              <a:buFont typeface="+mj-lt"/>
              <a:buAutoNum type="arabicPeriod" startAt="3"/>
              <a:defRPr/>
            </a:pPr>
            <a:r>
              <a:rPr lang="en-US" sz="2800" dirty="0" smtClean="0"/>
              <a:t>Discipleship is a call to fish for men. Jesus expects all who follow </a:t>
            </a:r>
            <a:r>
              <a:rPr lang="en-US" sz="2800" dirty="0" smtClean="0"/>
              <a:t>Him </a:t>
            </a:r>
            <a:r>
              <a:rPr lang="en-US" sz="2800" dirty="0" smtClean="0"/>
              <a:t>to reach out to the lost.  Mark 1:17,  Matthew 9:9-13</a:t>
            </a:r>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xfrm>
            <a:off x="2133600" y="396874"/>
            <a:ext cx="6553200" cy="2270125"/>
          </a:xfrm>
        </p:spPr>
        <p:txBody>
          <a:bodyPr>
            <a:noAutofit/>
          </a:bodyPr>
          <a:lstStyle/>
          <a:p>
            <a:r>
              <a:rPr lang="en-US" sz="3200" b="1" dirty="0" smtClean="0"/>
              <a:t>IN SUMMARY, THE CALL TO DISCIPLESHIP IS A CALL TO BUILD RELATIONSHIPS WITH GOD, GOD’S PEOPLE, AND LOST PEOPLE </a:t>
            </a:r>
          </a:p>
        </p:txBody>
      </p:sp>
      <p:sp>
        <p:nvSpPr>
          <p:cNvPr id="45059" name="Content Placeholder 4"/>
          <p:cNvSpPr>
            <a:spLocks noGrp="1"/>
          </p:cNvSpPr>
          <p:nvPr>
            <p:ph idx="1"/>
          </p:nvPr>
        </p:nvSpPr>
        <p:spPr>
          <a:xfrm>
            <a:off x="2438400" y="3200400"/>
            <a:ext cx="6400800" cy="3200400"/>
          </a:xfrm>
        </p:spPr>
        <p:txBody>
          <a:bodyPr>
            <a:normAutofit/>
          </a:bodyPr>
          <a:lstStyle/>
          <a:p>
            <a:pPr marL="0" indent="-274320" fontAlgn="auto">
              <a:spcBef>
                <a:spcPts val="580"/>
              </a:spcBef>
              <a:spcAft>
                <a:spcPts val="0"/>
              </a:spcAft>
              <a:buFont typeface="Wingdings 2"/>
              <a:buNone/>
              <a:tabLst>
                <a:tab pos="457200" algn="l"/>
              </a:tabLst>
              <a:defRPr/>
            </a:pPr>
            <a:r>
              <a:rPr lang="en-US" sz="2800" dirty="0" smtClean="0"/>
              <a:t>The call to follow is a call to build a relationship with God.</a:t>
            </a:r>
          </a:p>
          <a:p>
            <a:pPr marL="274320" indent="-274320" fontAlgn="auto">
              <a:spcBef>
                <a:spcPts val="580"/>
              </a:spcBef>
              <a:spcAft>
                <a:spcPts val="0"/>
              </a:spcAft>
              <a:buFont typeface="Arial" charset="0"/>
              <a:buChar char="•"/>
              <a:tabLst>
                <a:tab pos="457200" algn="l"/>
              </a:tabLst>
              <a:defRPr/>
            </a:pPr>
            <a:r>
              <a:rPr lang="en-US" sz="2800" dirty="0" smtClean="0"/>
              <a:t>The call to family is a call to build relationships  with God’s people</a:t>
            </a:r>
          </a:p>
          <a:p>
            <a:pPr marL="274320" indent="-274320" fontAlgn="auto">
              <a:spcBef>
                <a:spcPts val="580"/>
              </a:spcBef>
              <a:spcAft>
                <a:spcPts val="0"/>
              </a:spcAft>
              <a:buFont typeface="Arial" charset="0"/>
              <a:buChar char="•"/>
              <a:tabLst>
                <a:tab pos="457200" algn="l"/>
              </a:tabLst>
              <a:defRPr/>
            </a:pPr>
            <a:r>
              <a:rPr lang="en-US" sz="2800" dirty="0" smtClean="0"/>
              <a:t>The call to fish is a call to build relationships  with lost people </a:t>
            </a:r>
          </a:p>
          <a:p>
            <a:pPr marL="274320" indent="-274320" algn="just" fontAlgn="auto">
              <a:spcBef>
                <a:spcPts val="580"/>
              </a:spcBef>
              <a:spcAft>
                <a:spcPts val="0"/>
              </a:spcAft>
              <a:buFont typeface="Arial" charset="0"/>
              <a:buChar char="•"/>
              <a:tabLst>
                <a:tab pos="457200" algn="l"/>
              </a:tabLst>
              <a:defRPr/>
            </a:pPr>
            <a:endParaRPr lang="en-US" sz="28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5059">
                                            <p:txEl>
                                              <p:pRg st="1" end="1"/>
                                            </p:txEl>
                                          </p:spTgt>
                                        </p:tgtEl>
                                        <p:attrNameLst>
                                          <p:attrName>style.visibility</p:attrName>
                                        </p:attrNameLst>
                                      </p:cBhvr>
                                      <p:to>
                                        <p:strVal val="visible"/>
                                      </p:to>
                                    </p:set>
                                    <p:anim calcmode="lin" valueType="num">
                                      <p:cBhvr additive="base">
                                        <p:cTn id="7" dur="500" fill="hold"/>
                                        <p:tgtEl>
                                          <p:spTgt spid="4505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50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5059">
                                            <p:txEl>
                                              <p:pRg st="2" end="2"/>
                                            </p:txEl>
                                          </p:spTgt>
                                        </p:tgtEl>
                                        <p:attrNameLst>
                                          <p:attrName>style.visibility</p:attrName>
                                        </p:attrNameLst>
                                      </p:cBhvr>
                                      <p:to>
                                        <p:strVal val="visible"/>
                                      </p:to>
                                    </p:set>
                                    <p:anim calcmode="lin" valueType="num">
                                      <p:cBhvr additive="base">
                                        <p:cTn id="13" dur="500" fill="hold"/>
                                        <p:tgtEl>
                                          <p:spTgt spid="4505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505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Title 2"/>
          <p:cNvSpPr>
            <a:spLocks noGrp="1"/>
          </p:cNvSpPr>
          <p:nvPr>
            <p:ph type="title"/>
          </p:nvPr>
        </p:nvSpPr>
        <p:spPr/>
        <p:txBody>
          <a:bodyPr/>
          <a:lstStyle/>
          <a:p>
            <a:endParaRPr lang="en-US" smtClean="0"/>
          </a:p>
        </p:txBody>
      </p:sp>
      <p:sp>
        <p:nvSpPr>
          <p:cNvPr id="10243" name="Content Placeholder 3"/>
          <p:cNvSpPr>
            <a:spLocks noGrp="1"/>
          </p:cNvSpPr>
          <p:nvPr>
            <p:ph idx="1"/>
          </p:nvPr>
        </p:nvSpPr>
        <p:spPr/>
        <p:txBody>
          <a:bodyPr/>
          <a:lstStyle/>
          <a:p>
            <a:pPr algn="just">
              <a:buFont typeface="Wingdings 2" pitchFamily="18" charset="2"/>
              <a:buNone/>
            </a:pPr>
            <a:r>
              <a:rPr lang="en-US" sz="2800" b="1" dirty="0" smtClean="0"/>
              <a:t>CHURCH</a:t>
            </a:r>
          </a:p>
          <a:p>
            <a:pPr>
              <a:buFont typeface="Arial" charset="0"/>
              <a:buChar char="•"/>
            </a:pPr>
            <a:r>
              <a:rPr lang="en-US" sz="2800" dirty="0" smtClean="0"/>
              <a:t>A local group of baptized believers in the Lord Jesus Christ who gather regularly for worship, nurture, and fellowship; and who depart the gathering endeavoring to obey all the commands of the Lord Jesus Christ in their families and communities.</a:t>
            </a:r>
          </a:p>
          <a:p>
            <a:pPr algn="just"/>
            <a:endParaRPr lang="en-US" sz="28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xEl>
                                              <p:pRg st="1" end="1"/>
                                            </p:txEl>
                                          </p:spTgt>
                                        </p:tgtEl>
                                        <p:attrNameLst>
                                          <p:attrName>style.visibility</p:attrName>
                                        </p:attrNameLst>
                                      </p:cBhvr>
                                      <p:to>
                                        <p:strVal val="visible"/>
                                      </p:to>
                                    </p:set>
                                    <p:anim calcmode="lin" valueType="num">
                                      <p:cBhvr additive="base">
                                        <p:cTn id="7"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fontAlgn="auto">
              <a:spcAft>
                <a:spcPts val="0"/>
              </a:spcAft>
              <a:defRPr/>
            </a:pPr>
            <a:r>
              <a:rPr lang="en-US" b="1" dirty="0" smtClean="0"/>
              <a:t>MAKING AND MULTIPLYING DISCIPLES</a:t>
            </a:r>
            <a:endParaRPr lang="en-US" dirty="0"/>
          </a:p>
        </p:txBody>
      </p:sp>
      <p:sp>
        <p:nvSpPr>
          <p:cNvPr id="45059" name="Content Placeholder 4"/>
          <p:cNvSpPr>
            <a:spLocks noGrp="1"/>
          </p:cNvSpPr>
          <p:nvPr>
            <p:ph idx="1"/>
          </p:nvPr>
        </p:nvSpPr>
        <p:spPr/>
        <p:txBody>
          <a:bodyPr>
            <a:normAutofit/>
          </a:bodyPr>
          <a:lstStyle/>
          <a:p>
            <a:pPr>
              <a:lnSpc>
                <a:spcPct val="110000"/>
              </a:lnSpc>
              <a:buFont typeface="Arial" charset="0"/>
              <a:buChar char="•"/>
            </a:pPr>
            <a:r>
              <a:rPr lang="en-US" sz="2800" dirty="0" smtClean="0"/>
              <a:t>Making disciples happens when we disciple others. </a:t>
            </a:r>
          </a:p>
          <a:p>
            <a:pPr>
              <a:lnSpc>
                <a:spcPct val="110000"/>
              </a:lnSpc>
              <a:buFont typeface="Arial" charset="0"/>
              <a:buChar char="•"/>
            </a:pPr>
            <a:r>
              <a:rPr lang="en-US" sz="2800" dirty="0" smtClean="0"/>
              <a:t>Multiplying disciples happens when those we disciple begin to make disciples.  </a:t>
            </a:r>
          </a:p>
          <a:p>
            <a:pPr>
              <a:lnSpc>
                <a:spcPct val="110000"/>
              </a:lnSpc>
              <a:buFont typeface="Arial" charset="0"/>
              <a:buChar char="•"/>
            </a:pPr>
            <a:r>
              <a:rPr lang="en-US" sz="2800" dirty="0" smtClean="0"/>
              <a:t>All this is not just to make disciples, but to multiply.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 calcmode="lin" valueType="num">
                                      <p:cBhvr additive="base">
                                        <p:cTn id="7" dur="500" fill="hold"/>
                                        <p:tgtEl>
                                          <p:spTgt spid="450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50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5059">
                                            <p:txEl>
                                              <p:pRg st="1" end="1"/>
                                            </p:txEl>
                                          </p:spTgt>
                                        </p:tgtEl>
                                        <p:attrNameLst>
                                          <p:attrName>style.visibility</p:attrName>
                                        </p:attrNameLst>
                                      </p:cBhvr>
                                      <p:to>
                                        <p:strVal val="visible"/>
                                      </p:to>
                                    </p:set>
                                    <p:anim calcmode="lin" valueType="num">
                                      <p:cBhvr additive="base">
                                        <p:cTn id="13" dur="500" fill="hold"/>
                                        <p:tgtEl>
                                          <p:spTgt spid="450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50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5059">
                                            <p:txEl>
                                              <p:pRg st="2" end="2"/>
                                            </p:txEl>
                                          </p:spTgt>
                                        </p:tgtEl>
                                        <p:attrNameLst>
                                          <p:attrName>style.visibility</p:attrName>
                                        </p:attrNameLst>
                                      </p:cBhvr>
                                      <p:to>
                                        <p:strVal val="visible"/>
                                      </p:to>
                                    </p:set>
                                    <p:anim calcmode="lin" valueType="num">
                                      <p:cBhvr additive="base">
                                        <p:cTn id="19" dur="500" fill="hold"/>
                                        <p:tgtEl>
                                          <p:spTgt spid="4505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505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4"/>
          <p:cNvSpPr>
            <a:spLocks noGrp="1"/>
          </p:cNvSpPr>
          <p:nvPr>
            <p:ph idx="1"/>
          </p:nvPr>
        </p:nvSpPr>
        <p:spPr/>
        <p:txBody>
          <a:bodyPr>
            <a:normAutofit/>
          </a:bodyPr>
          <a:lstStyle/>
          <a:p>
            <a:pPr>
              <a:lnSpc>
                <a:spcPct val="110000"/>
              </a:lnSpc>
              <a:buFont typeface="Arial" charset="0"/>
              <a:buChar char="•"/>
            </a:pPr>
            <a:r>
              <a:rPr lang="en-US" sz="2800" dirty="0" smtClean="0"/>
              <a:t>As we look at the pattern of discipleship that Jesus modeled in the gospels, we see several principles that are keys to the multiplication process.</a:t>
            </a:r>
          </a:p>
          <a:p>
            <a:pPr>
              <a:lnSpc>
                <a:spcPct val="110000"/>
              </a:lnSpc>
              <a:buFont typeface="Arial" charset="0"/>
              <a:buChar char="•"/>
            </a:pPr>
            <a:r>
              <a:rPr lang="en-US" sz="2800" dirty="0" smtClean="0"/>
              <a:t>Many times these principles seem, on the surface, to be opposites.  </a:t>
            </a:r>
          </a:p>
          <a:p>
            <a:pPr>
              <a:lnSpc>
                <a:spcPct val="110000"/>
              </a:lnSpc>
              <a:buFont typeface="Arial" charset="0"/>
              <a:buChar char="•"/>
            </a:pPr>
            <a:endParaRPr lang="en-US" dirty="0" smtClean="0"/>
          </a:p>
        </p:txBody>
      </p:sp>
      <p:sp>
        <p:nvSpPr>
          <p:cNvPr id="5" name="Title 4"/>
          <p:cNvSpPr>
            <a:spLocks noGrp="1"/>
          </p:cNvSpPr>
          <p:nvPr>
            <p:ph type="title"/>
          </p:nvPr>
        </p:nvSpPr>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5059">
                                            <p:txEl>
                                              <p:pRg st="1" end="1"/>
                                            </p:txEl>
                                          </p:spTgt>
                                        </p:tgtEl>
                                        <p:attrNameLst>
                                          <p:attrName>style.visibility</p:attrName>
                                        </p:attrNameLst>
                                      </p:cBhvr>
                                      <p:to>
                                        <p:strVal val="visible"/>
                                      </p:to>
                                    </p:set>
                                    <p:anim calcmode="lin" valueType="num">
                                      <p:cBhvr additive="base">
                                        <p:cTn id="7" dur="500" fill="hold"/>
                                        <p:tgtEl>
                                          <p:spTgt spid="4505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505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4"/>
          <p:cNvSpPr>
            <a:spLocks noGrp="1"/>
          </p:cNvSpPr>
          <p:nvPr>
            <p:ph idx="1"/>
          </p:nvPr>
        </p:nvSpPr>
        <p:spPr/>
        <p:txBody>
          <a:bodyPr>
            <a:normAutofit/>
          </a:bodyPr>
          <a:lstStyle/>
          <a:p>
            <a:pPr>
              <a:lnSpc>
                <a:spcPct val="110000"/>
              </a:lnSpc>
              <a:buFont typeface="Arial" charset="0"/>
              <a:buChar char="•"/>
            </a:pPr>
            <a:r>
              <a:rPr lang="en-US" sz="2800" dirty="0" smtClean="0"/>
              <a:t>Multiplication and maturity result when we learn to apply both sides of seemingly contradictory truths in the discipleship setting</a:t>
            </a:r>
          </a:p>
          <a:p>
            <a:pPr>
              <a:lnSpc>
                <a:spcPct val="110000"/>
              </a:lnSpc>
              <a:buFont typeface="Arial" charset="0"/>
              <a:buChar char="•"/>
            </a:pPr>
            <a:endParaRPr lang="en-US" dirty="0" smtClean="0"/>
          </a:p>
        </p:txBody>
      </p:sp>
      <p:sp>
        <p:nvSpPr>
          <p:cNvPr id="5" name="Title 4"/>
          <p:cNvSpPr>
            <a:spLocks noGrp="1"/>
          </p:cNvSpPr>
          <p:nvPr>
            <p:ph type="title"/>
          </p:nvPr>
        </p:nvSpPr>
        <p:spPr/>
        <p:txBody>
          <a:bodyPr/>
          <a:lstStyle/>
          <a:p>
            <a:endParaRPr lang="en-US"/>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Content Placeholder 4"/>
          <p:cNvSpPr>
            <a:spLocks noGrp="1"/>
          </p:cNvSpPr>
          <p:nvPr>
            <p:ph idx="1"/>
          </p:nvPr>
        </p:nvSpPr>
        <p:spPr/>
        <p:txBody>
          <a:bodyPr>
            <a:normAutofit/>
          </a:bodyPr>
          <a:lstStyle/>
          <a:p>
            <a:pPr fontAlgn="auto">
              <a:spcBef>
                <a:spcPts val="580"/>
              </a:spcBef>
              <a:spcAft>
                <a:spcPts val="0"/>
              </a:spcAft>
              <a:buFont typeface="Arial" pitchFamily="34" charset="0"/>
              <a:buChar char="•"/>
              <a:defRPr/>
            </a:pPr>
            <a:r>
              <a:rPr lang="en-US" sz="2800" dirty="0" smtClean="0"/>
              <a:t>Following </a:t>
            </a:r>
            <a:r>
              <a:rPr lang="en-US" sz="2800" dirty="0"/>
              <a:t>are two discipleship principles that must be held to while not letting go of the </a:t>
            </a:r>
            <a:r>
              <a:rPr lang="en-US" sz="2800" dirty="0" smtClean="0"/>
              <a:t>other:</a:t>
            </a:r>
            <a:endParaRPr lang="en-US" sz="2800" dirty="0"/>
          </a:p>
          <a:p>
            <a:pPr marL="640080" indent="-329184" fontAlgn="auto">
              <a:spcBef>
                <a:spcPts val="370"/>
              </a:spcBef>
              <a:spcAft>
                <a:spcPts val="0"/>
              </a:spcAft>
              <a:buFont typeface="+mj-lt"/>
              <a:buAutoNum type="arabicPeriod"/>
              <a:defRPr/>
            </a:pPr>
            <a:r>
              <a:rPr lang="en-US" sz="2800" dirty="0"/>
              <a:t>The individual and the twelve. Matt. 4:18-22</a:t>
            </a:r>
          </a:p>
          <a:p>
            <a:pPr marL="640080" indent="-329184" fontAlgn="auto">
              <a:spcBef>
                <a:spcPts val="370"/>
              </a:spcBef>
              <a:spcAft>
                <a:spcPts val="0"/>
              </a:spcAft>
              <a:buFont typeface="+mj-lt"/>
              <a:buAutoNum type="arabicPeriod"/>
              <a:defRPr/>
            </a:pPr>
            <a:r>
              <a:rPr lang="en-US" sz="2800" dirty="0"/>
              <a:t>The twelve and the multitudes. Matt. 4:25, Matt. 5:1-2</a:t>
            </a:r>
          </a:p>
          <a:p>
            <a:pPr>
              <a:lnSpc>
                <a:spcPct val="110000"/>
              </a:lnSpc>
              <a:buFont typeface="Arial" charset="0"/>
              <a:buChar char="•"/>
            </a:pPr>
            <a:endParaRPr lang="en-US" sz="2800" dirty="0" smtClean="0"/>
          </a:p>
          <a:p>
            <a:pPr>
              <a:lnSpc>
                <a:spcPct val="110000"/>
              </a:lnSpc>
              <a:buFont typeface="Arial" charset="0"/>
              <a:buChar char="•"/>
            </a:pPr>
            <a:endParaRPr lang="en-US" dirty="0" smtClean="0"/>
          </a:p>
        </p:txBody>
      </p:sp>
      <p:sp>
        <p:nvSpPr>
          <p:cNvPr id="5" name="Title 4"/>
          <p:cNvSpPr>
            <a:spLocks noGrp="1"/>
          </p:cNvSpPr>
          <p:nvPr>
            <p:ph type="title"/>
          </p:nvPr>
        </p:nvSpPr>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5059">
                                            <p:txEl>
                                              <p:pRg st="1" end="1"/>
                                            </p:txEl>
                                          </p:spTgt>
                                        </p:tgtEl>
                                        <p:attrNameLst>
                                          <p:attrName>style.visibility</p:attrName>
                                        </p:attrNameLst>
                                      </p:cBhvr>
                                      <p:to>
                                        <p:strVal val="visible"/>
                                      </p:to>
                                    </p:set>
                                    <p:anim calcmode="lin" valueType="num">
                                      <p:cBhvr additive="base">
                                        <p:cTn id="7" dur="500" fill="hold"/>
                                        <p:tgtEl>
                                          <p:spTgt spid="4505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50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5059">
                                            <p:txEl>
                                              <p:pRg st="2" end="2"/>
                                            </p:txEl>
                                          </p:spTgt>
                                        </p:tgtEl>
                                        <p:attrNameLst>
                                          <p:attrName>style.visibility</p:attrName>
                                        </p:attrNameLst>
                                      </p:cBhvr>
                                      <p:to>
                                        <p:strVal val="visible"/>
                                      </p:to>
                                    </p:set>
                                    <p:anim calcmode="lin" valueType="num">
                                      <p:cBhvr additive="base">
                                        <p:cTn id="13" dur="500" fill="hold"/>
                                        <p:tgtEl>
                                          <p:spTgt spid="4505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505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2"/>
          <p:cNvSpPr>
            <a:spLocks noGrp="1"/>
          </p:cNvSpPr>
          <p:nvPr>
            <p:ph type="title"/>
          </p:nvPr>
        </p:nvSpPr>
        <p:spPr/>
        <p:txBody>
          <a:bodyPr/>
          <a:lstStyle/>
          <a:p>
            <a:endParaRPr lang="en-US" smtClean="0"/>
          </a:p>
        </p:txBody>
      </p:sp>
      <p:sp>
        <p:nvSpPr>
          <p:cNvPr id="4" name="Content Placeholder 3"/>
          <p:cNvSpPr>
            <a:spLocks noGrp="1"/>
          </p:cNvSpPr>
          <p:nvPr>
            <p:ph idx="1"/>
          </p:nvPr>
        </p:nvSpPr>
        <p:spPr/>
        <p:txBody>
          <a:bodyPr>
            <a:normAutofit/>
          </a:bodyPr>
          <a:lstStyle/>
          <a:p>
            <a:pPr marL="342900" indent="-342900" fontAlgn="auto">
              <a:spcBef>
                <a:spcPts val="580"/>
              </a:spcBef>
              <a:spcAft>
                <a:spcPts val="0"/>
              </a:spcAft>
              <a:buFont typeface="Wingdings 2"/>
              <a:buNone/>
              <a:defRPr/>
            </a:pPr>
            <a:r>
              <a:rPr lang="en-US" sz="2800" b="1" dirty="0" smtClean="0"/>
              <a:t>THE POWER OF DISCIPLESHIP</a:t>
            </a:r>
            <a:endParaRPr lang="en-US" sz="2800" dirty="0" smtClean="0"/>
          </a:p>
          <a:p>
            <a:pPr marL="342900" indent="-342900" fontAlgn="auto">
              <a:spcBef>
                <a:spcPts val="580"/>
              </a:spcBef>
              <a:spcAft>
                <a:spcPts val="0"/>
              </a:spcAft>
              <a:buFont typeface="Arial" pitchFamily="34" charset="0"/>
              <a:buChar char="•"/>
              <a:defRPr/>
            </a:pPr>
            <a:r>
              <a:rPr lang="en-US" sz="2800" dirty="0" smtClean="0"/>
              <a:t>Discipleship is more than being a good church member.  </a:t>
            </a:r>
          </a:p>
          <a:p>
            <a:pPr marL="342900" indent="-342900" fontAlgn="auto">
              <a:spcBef>
                <a:spcPts val="580"/>
              </a:spcBef>
              <a:spcAft>
                <a:spcPts val="0"/>
              </a:spcAft>
              <a:buFont typeface="Arial" pitchFamily="34" charset="0"/>
              <a:buChar char="•"/>
              <a:defRPr/>
            </a:pPr>
            <a:r>
              <a:rPr lang="en-US" sz="2800" dirty="0" smtClean="0"/>
              <a:t>It is more than completing a Bible study course.  </a:t>
            </a:r>
          </a:p>
          <a:p>
            <a:pPr marL="342900" indent="-342900" fontAlgn="auto">
              <a:spcBef>
                <a:spcPts val="580"/>
              </a:spcBef>
              <a:spcAft>
                <a:spcPts val="0"/>
              </a:spcAft>
              <a:buFont typeface="Arial" pitchFamily="34" charset="0"/>
              <a:buChar char="•"/>
              <a:defRPr/>
            </a:pPr>
            <a:r>
              <a:rPr lang="en-US" sz="2800" dirty="0" smtClean="0"/>
              <a:t>What are we trying to accomplish in the life of a disciple? </a:t>
            </a:r>
          </a:p>
          <a:p>
            <a:pPr marL="274320" indent="-274320" algn="just" fontAlgn="auto">
              <a:spcBef>
                <a:spcPts val="580"/>
              </a:spcBef>
              <a:spcAft>
                <a:spcPts val="0"/>
              </a:spcAft>
              <a:buNone/>
              <a:defRPr/>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2"/>
          <p:cNvSpPr>
            <a:spLocks noGrp="1"/>
          </p:cNvSpPr>
          <p:nvPr>
            <p:ph type="title"/>
          </p:nvPr>
        </p:nvSpPr>
        <p:spPr/>
        <p:txBody>
          <a:bodyPr/>
          <a:lstStyle/>
          <a:p>
            <a:endParaRPr lang="en-US" smtClean="0"/>
          </a:p>
        </p:txBody>
      </p:sp>
      <p:sp>
        <p:nvSpPr>
          <p:cNvPr id="47107" name="Rectangle 3"/>
          <p:cNvSpPr>
            <a:spLocks noGrp="1" noChangeArrowheads="1"/>
          </p:cNvSpPr>
          <p:nvPr>
            <p:ph idx="1"/>
          </p:nvPr>
        </p:nvSpPr>
        <p:spPr/>
        <p:txBody>
          <a:bodyPr>
            <a:noAutofit/>
          </a:bodyPr>
          <a:lstStyle/>
          <a:p>
            <a:pPr marL="511175" indent="-457200">
              <a:buFontTx/>
              <a:buAutoNum type="arabicPeriod"/>
            </a:pPr>
            <a:r>
              <a:rPr lang="en-US" sz="2800" b="1" dirty="0" smtClean="0"/>
              <a:t>Foundation:</a:t>
            </a:r>
            <a:r>
              <a:rPr lang="en-US" sz="2800" dirty="0" smtClean="0"/>
              <a:t>  The first goal of discipleship is to establish spiritual foundations in the life of each disciple.  </a:t>
            </a:r>
          </a:p>
          <a:p>
            <a:pPr marL="511175" indent="-457200">
              <a:buNone/>
            </a:pPr>
            <a:r>
              <a:rPr lang="en-US" sz="2800" dirty="0" smtClean="0"/>
              <a:t>    The following scriptures teach three important truths about foundations</a:t>
            </a:r>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2"/>
          <p:cNvSpPr>
            <a:spLocks noGrp="1"/>
          </p:cNvSpPr>
          <p:nvPr>
            <p:ph type="title"/>
          </p:nvPr>
        </p:nvSpPr>
        <p:spPr/>
        <p:txBody>
          <a:bodyPr/>
          <a:lstStyle/>
          <a:p>
            <a:endParaRPr lang="en-US" smtClean="0"/>
          </a:p>
        </p:txBody>
      </p:sp>
      <p:sp>
        <p:nvSpPr>
          <p:cNvPr id="47107" name="Rectangle 3"/>
          <p:cNvSpPr>
            <a:spLocks noGrp="1" noChangeArrowheads="1"/>
          </p:cNvSpPr>
          <p:nvPr>
            <p:ph idx="1"/>
          </p:nvPr>
        </p:nvSpPr>
        <p:spPr/>
        <p:txBody>
          <a:bodyPr>
            <a:noAutofit/>
          </a:bodyPr>
          <a:lstStyle/>
          <a:p>
            <a:pPr marL="511175" indent="-457200">
              <a:buFont typeface="Arial" charset="0"/>
              <a:buChar char="•"/>
            </a:pPr>
            <a:r>
              <a:rPr lang="en-US" sz="2800" dirty="0" smtClean="0"/>
              <a:t>Obedience establishes spiritual foundation  Matthew 7:24-25</a:t>
            </a:r>
          </a:p>
          <a:p>
            <a:pPr marL="511175" indent="-457200">
              <a:buFont typeface="Arial" charset="0"/>
              <a:buChar char="•"/>
            </a:pPr>
            <a:r>
              <a:rPr lang="en-US" sz="2800" dirty="0" smtClean="0"/>
              <a:t>Jesus is the only foundation - I Corinthians 3:11</a:t>
            </a:r>
          </a:p>
          <a:p>
            <a:pPr marL="511175" indent="-457200">
              <a:buFont typeface="Arial" charset="0"/>
              <a:buChar char="•"/>
            </a:pPr>
            <a:r>
              <a:rPr lang="en-US" sz="2800" dirty="0" smtClean="0"/>
              <a:t>Repentance is foundational - II Timothy 2:19</a:t>
            </a:r>
          </a:p>
          <a:p>
            <a:pPr marL="511175" indent="-457200">
              <a:buFontTx/>
              <a:buNone/>
            </a:pPr>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 calcmode="lin" valueType="num">
                                      <p:cBhvr additive="base">
                                        <p:cTn id="7" dur="500" fill="hold"/>
                                        <p:tgtEl>
                                          <p:spTgt spid="4710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710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7107">
                                            <p:txEl>
                                              <p:pRg st="1" end="1"/>
                                            </p:txEl>
                                          </p:spTgt>
                                        </p:tgtEl>
                                        <p:attrNameLst>
                                          <p:attrName>style.visibility</p:attrName>
                                        </p:attrNameLst>
                                      </p:cBhvr>
                                      <p:to>
                                        <p:strVal val="visible"/>
                                      </p:to>
                                    </p:set>
                                    <p:anim calcmode="lin" valueType="num">
                                      <p:cBhvr additive="base">
                                        <p:cTn id="13" dur="500" fill="hold"/>
                                        <p:tgtEl>
                                          <p:spTgt spid="4710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710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7107">
                                            <p:txEl>
                                              <p:pRg st="2" end="2"/>
                                            </p:txEl>
                                          </p:spTgt>
                                        </p:tgtEl>
                                        <p:attrNameLst>
                                          <p:attrName>style.visibility</p:attrName>
                                        </p:attrNameLst>
                                      </p:cBhvr>
                                      <p:to>
                                        <p:strVal val="visible"/>
                                      </p:to>
                                    </p:set>
                                    <p:anim calcmode="lin" valueType="num">
                                      <p:cBhvr additive="base">
                                        <p:cTn id="19" dur="500" fill="hold"/>
                                        <p:tgtEl>
                                          <p:spTgt spid="4710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710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2"/>
          <p:cNvSpPr>
            <a:spLocks noGrp="1"/>
          </p:cNvSpPr>
          <p:nvPr>
            <p:ph type="title"/>
          </p:nvPr>
        </p:nvSpPr>
        <p:spPr/>
        <p:txBody>
          <a:bodyPr/>
          <a:lstStyle/>
          <a:p>
            <a:endParaRPr lang="en-US" smtClean="0"/>
          </a:p>
        </p:txBody>
      </p:sp>
      <p:sp>
        <p:nvSpPr>
          <p:cNvPr id="48131" name="Rectangle 3"/>
          <p:cNvSpPr>
            <a:spLocks noGrp="1" noChangeArrowheads="1"/>
          </p:cNvSpPr>
          <p:nvPr>
            <p:ph idx="1"/>
          </p:nvPr>
        </p:nvSpPr>
        <p:spPr/>
        <p:txBody>
          <a:bodyPr>
            <a:noAutofit/>
          </a:bodyPr>
          <a:lstStyle/>
          <a:p>
            <a:pPr marL="511175" indent="-511175">
              <a:buFont typeface="Franklin Gothic Book" pitchFamily="34" charset="0"/>
              <a:buAutoNum type="arabicPeriod" startAt="2"/>
            </a:pPr>
            <a:r>
              <a:rPr lang="en-US" sz="2800" b="1" dirty="0" smtClean="0"/>
              <a:t>Freedom:</a:t>
            </a:r>
            <a:r>
              <a:rPr lang="en-US" sz="2800" dirty="0"/>
              <a:t> </a:t>
            </a:r>
            <a:r>
              <a:rPr lang="en-US" sz="2800" dirty="0" smtClean="0"/>
              <a:t>What are we trying to accomplish through the discipleship process? </a:t>
            </a:r>
            <a:br>
              <a:rPr lang="en-US" sz="2800" dirty="0" smtClean="0"/>
            </a:br>
            <a:r>
              <a:rPr lang="en-US" sz="2800" dirty="0" smtClean="0"/>
              <a:t/>
            </a:r>
            <a:br>
              <a:rPr lang="en-US" sz="2800" dirty="0" smtClean="0"/>
            </a:br>
            <a:r>
              <a:rPr lang="en-US" sz="2800" dirty="0" smtClean="0"/>
              <a:t>Freedom.  One goal of discipleship is to see all spiritual bondages and sin patterns  broken. Discipleship produces breakthrough when we realize that.</a:t>
            </a:r>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2"/>
          <p:cNvSpPr>
            <a:spLocks noGrp="1"/>
          </p:cNvSpPr>
          <p:nvPr>
            <p:ph type="title"/>
          </p:nvPr>
        </p:nvSpPr>
        <p:spPr/>
        <p:txBody>
          <a:bodyPr/>
          <a:lstStyle/>
          <a:p>
            <a:endParaRPr lang="en-US" smtClean="0"/>
          </a:p>
        </p:txBody>
      </p:sp>
      <p:sp>
        <p:nvSpPr>
          <p:cNvPr id="48131" name="Rectangle 3"/>
          <p:cNvSpPr>
            <a:spLocks noGrp="1" noChangeArrowheads="1"/>
          </p:cNvSpPr>
          <p:nvPr>
            <p:ph idx="1"/>
          </p:nvPr>
        </p:nvSpPr>
        <p:spPr/>
        <p:txBody>
          <a:bodyPr>
            <a:noAutofit/>
          </a:bodyPr>
          <a:lstStyle/>
          <a:p>
            <a:pPr marL="511175" indent="-511175">
              <a:buFont typeface="Arial" charset="0"/>
              <a:buChar char="•"/>
            </a:pPr>
            <a:r>
              <a:rPr lang="en-US" sz="2800" dirty="0" smtClean="0"/>
              <a:t>Freedom comes from Jesus. II Corinthians 3:17-18</a:t>
            </a:r>
          </a:p>
          <a:p>
            <a:pPr marL="511175" indent="-511175">
              <a:buFont typeface="Arial" charset="0"/>
              <a:buChar char="•"/>
            </a:pPr>
            <a:r>
              <a:rPr lang="en-US" sz="2800" dirty="0" smtClean="0"/>
              <a:t>Freedom comes through faith. Galatians 5:13</a:t>
            </a:r>
          </a:p>
          <a:p>
            <a:pPr marL="511175" indent="-511175">
              <a:buFontTx/>
              <a:buNone/>
            </a:pPr>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8131">
                                            <p:txEl>
                                              <p:pRg st="1" end="1"/>
                                            </p:txEl>
                                          </p:spTgt>
                                        </p:tgtEl>
                                        <p:attrNameLst>
                                          <p:attrName>style.visibility</p:attrName>
                                        </p:attrNameLst>
                                      </p:cBhvr>
                                      <p:to>
                                        <p:strVal val="visible"/>
                                      </p:to>
                                    </p:set>
                                    <p:anim calcmode="lin" valueType="num">
                                      <p:cBhvr additive="base">
                                        <p:cTn id="7" dur="500" fill="hold"/>
                                        <p:tgtEl>
                                          <p:spTgt spid="4813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813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2"/>
          <p:cNvSpPr>
            <a:spLocks noGrp="1"/>
          </p:cNvSpPr>
          <p:nvPr>
            <p:ph type="title"/>
          </p:nvPr>
        </p:nvSpPr>
        <p:spPr/>
        <p:txBody>
          <a:bodyPr/>
          <a:lstStyle/>
          <a:p>
            <a:endParaRPr lang="en-US" smtClean="0"/>
          </a:p>
        </p:txBody>
      </p:sp>
      <p:sp>
        <p:nvSpPr>
          <p:cNvPr id="49155" name="Rectangle 3"/>
          <p:cNvSpPr>
            <a:spLocks noGrp="1" noChangeArrowheads="1"/>
          </p:cNvSpPr>
          <p:nvPr>
            <p:ph idx="1"/>
          </p:nvPr>
        </p:nvSpPr>
        <p:spPr/>
        <p:txBody>
          <a:bodyPr>
            <a:normAutofit/>
          </a:bodyPr>
          <a:lstStyle/>
          <a:p>
            <a:pPr marL="511175" indent="-511175">
              <a:buFont typeface="Franklin Gothic Book" pitchFamily="34" charset="0"/>
              <a:buAutoNum type="arabicPeriod" startAt="3"/>
            </a:pPr>
            <a:r>
              <a:rPr lang="en-US" sz="2800" b="1" dirty="0" smtClean="0"/>
              <a:t>Faith</a:t>
            </a:r>
            <a:r>
              <a:rPr lang="en-US" sz="2800" dirty="0" smtClean="0"/>
              <a:t>: Faith was always an issue when Jesus </a:t>
            </a:r>
            <a:r>
              <a:rPr lang="en-US" sz="2800" dirty="0" err="1" smtClean="0"/>
              <a:t>discipled</a:t>
            </a:r>
            <a:r>
              <a:rPr lang="en-US" sz="2800" dirty="0" smtClean="0"/>
              <a:t> </a:t>
            </a:r>
            <a:r>
              <a:rPr lang="en-US" sz="2800" dirty="0" smtClean="0"/>
              <a:t>the twelve.  </a:t>
            </a:r>
            <a:br>
              <a:rPr lang="en-US" sz="2800" dirty="0" smtClean="0"/>
            </a:br>
            <a:r>
              <a:rPr lang="en-US" sz="2800" dirty="0" smtClean="0"/>
              <a:t/>
            </a:r>
            <a:br>
              <a:rPr lang="en-US" sz="2800" dirty="0" smtClean="0"/>
            </a:br>
            <a:r>
              <a:rPr lang="en-US" sz="2800" dirty="0" smtClean="0"/>
              <a:t>He </a:t>
            </a:r>
          </a:p>
          <a:p>
            <a:pPr marL="911225" lvl="1" indent="-511175">
              <a:buFont typeface="Arial" pitchFamily="34" charset="0"/>
              <a:buChar char="•"/>
            </a:pPr>
            <a:r>
              <a:rPr lang="en-US" sz="2400" dirty="0" smtClean="0"/>
              <a:t>stretched their faith, </a:t>
            </a:r>
          </a:p>
          <a:p>
            <a:pPr marL="911225" lvl="1" indent="-511175">
              <a:buFont typeface="Arial" pitchFamily="34" charset="0"/>
              <a:buChar char="•"/>
            </a:pPr>
            <a:r>
              <a:rPr lang="en-US" sz="2400" dirty="0" smtClean="0"/>
              <a:t>commended people who had faith and </a:t>
            </a:r>
          </a:p>
          <a:p>
            <a:pPr marL="911225" lvl="1" indent="-511175">
              <a:buFont typeface="Arial" pitchFamily="34" charset="0"/>
              <a:buChar char="•"/>
            </a:pPr>
            <a:r>
              <a:rPr lang="en-US" sz="2400" dirty="0" smtClean="0"/>
              <a:t>rebuked little faith.  </a:t>
            </a:r>
            <a:br>
              <a:rPr lang="en-US" sz="2400" dirty="0" smtClean="0"/>
            </a:br>
            <a:r>
              <a:rPr lang="en-US" sz="2400" dirty="0" smtClean="0"/>
              <a:t>I Timothy 6:12, Hebrews 11:6</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Title 2"/>
          <p:cNvSpPr>
            <a:spLocks noGrp="1"/>
          </p:cNvSpPr>
          <p:nvPr>
            <p:ph type="title"/>
          </p:nvPr>
        </p:nvSpPr>
        <p:spPr/>
        <p:txBody>
          <a:bodyPr/>
          <a:lstStyle/>
          <a:p>
            <a:endParaRPr lang="en-US" dirty="0" smtClean="0"/>
          </a:p>
        </p:txBody>
      </p:sp>
      <p:sp>
        <p:nvSpPr>
          <p:cNvPr id="11267" name="Content Placeholder 3"/>
          <p:cNvSpPr>
            <a:spLocks noGrp="1"/>
          </p:cNvSpPr>
          <p:nvPr>
            <p:ph idx="1"/>
          </p:nvPr>
        </p:nvSpPr>
        <p:spPr/>
        <p:txBody>
          <a:bodyPr>
            <a:normAutofit/>
          </a:bodyPr>
          <a:lstStyle/>
          <a:p>
            <a:pPr algn="just">
              <a:buFont typeface="Wingdings 2" pitchFamily="18" charset="2"/>
              <a:buNone/>
            </a:pPr>
            <a:r>
              <a:rPr lang="en-US" sz="2800" b="1" dirty="0" smtClean="0"/>
              <a:t>CHURCH PLANTING</a:t>
            </a:r>
            <a:endParaRPr lang="en-US" sz="2800" dirty="0" smtClean="0"/>
          </a:p>
          <a:p>
            <a:pPr>
              <a:buFont typeface="Arial" charset="0"/>
              <a:buChar char="•"/>
            </a:pPr>
            <a:r>
              <a:rPr lang="en-US" sz="2800" dirty="0" smtClean="0"/>
              <a:t>The process of winning individuals and families to Christ through any and all means that effectively communicate to the culture, then gathering and baptizing them into the Body of Christ for the purpose of  being and doing church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anim calcmode="lin" valueType="num">
                                      <p:cBhvr additive="base">
                                        <p:cTn id="7"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2"/>
          <p:cNvSpPr>
            <a:spLocks noGrp="1"/>
          </p:cNvSpPr>
          <p:nvPr>
            <p:ph type="title"/>
          </p:nvPr>
        </p:nvSpPr>
        <p:spPr/>
        <p:txBody>
          <a:bodyPr/>
          <a:lstStyle/>
          <a:p>
            <a:endParaRPr lang="en-US" smtClean="0"/>
          </a:p>
        </p:txBody>
      </p:sp>
      <p:sp>
        <p:nvSpPr>
          <p:cNvPr id="4" name="Content Placeholder 3"/>
          <p:cNvSpPr>
            <a:spLocks noGrp="1"/>
          </p:cNvSpPr>
          <p:nvPr>
            <p:ph idx="1"/>
          </p:nvPr>
        </p:nvSpPr>
        <p:spPr>
          <a:xfrm>
            <a:off x="2209800" y="1752600"/>
            <a:ext cx="6477000" cy="4724400"/>
          </a:xfrm>
        </p:spPr>
        <p:txBody>
          <a:bodyPr>
            <a:noAutofit/>
          </a:bodyPr>
          <a:lstStyle/>
          <a:p>
            <a:pPr marL="514350" indent="-514350" fontAlgn="auto">
              <a:spcBef>
                <a:spcPts val="580"/>
              </a:spcBef>
              <a:spcAft>
                <a:spcPts val="0"/>
              </a:spcAft>
              <a:buFont typeface="+mj-lt"/>
              <a:buAutoNum type="arabicPeriod" startAt="4"/>
              <a:defRPr/>
            </a:pPr>
            <a:r>
              <a:rPr lang="en-US" sz="2800" b="1" dirty="0" smtClean="0"/>
              <a:t>Fruitfulness</a:t>
            </a:r>
            <a:r>
              <a:rPr lang="en-US" sz="2800" dirty="0" smtClean="0"/>
              <a:t>: Since we believe that every disciple should make disciples, one goal of discipleship is fruitfulness. John 15 speaks of five levels of fruitfulness </a:t>
            </a:r>
          </a:p>
          <a:p>
            <a:pPr marL="914400" lvl="1" indent="-514350" fontAlgn="auto">
              <a:spcBef>
                <a:spcPts val="580"/>
              </a:spcBef>
              <a:spcAft>
                <a:spcPts val="0"/>
              </a:spcAft>
              <a:buFont typeface="Arial" pitchFamily="34" charset="0"/>
              <a:buChar char="•"/>
              <a:defRPr/>
            </a:pPr>
            <a:r>
              <a:rPr lang="en-US" sz="2400" dirty="0" smtClean="0"/>
              <a:t>No Fruit. John 15:2</a:t>
            </a:r>
          </a:p>
          <a:p>
            <a:pPr marL="914400" lvl="1" indent="-514350" fontAlgn="auto">
              <a:spcBef>
                <a:spcPts val="580"/>
              </a:spcBef>
              <a:spcAft>
                <a:spcPts val="0"/>
              </a:spcAft>
              <a:buFont typeface="Arial" pitchFamily="34" charset="0"/>
              <a:buChar char="•"/>
              <a:defRPr/>
            </a:pPr>
            <a:r>
              <a:rPr lang="en-US" sz="2400" dirty="0" smtClean="0"/>
              <a:t>Fruit. John 15:2</a:t>
            </a:r>
          </a:p>
          <a:p>
            <a:pPr marL="914400" lvl="1" indent="-514350" fontAlgn="auto">
              <a:spcBef>
                <a:spcPts val="580"/>
              </a:spcBef>
              <a:spcAft>
                <a:spcPts val="0"/>
              </a:spcAft>
              <a:buFont typeface="Arial" pitchFamily="34" charset="0"/>
              <a:buChar char="•"/>
              <a:defRPr/>
            </a:pPr>
            <a:r>
              <a:rPr lang="en-US" sz="2400" dirty="0" smtClean="0"/>
              <a:t>More Fruit. John 15:2</a:t>
            </a:r>
          </a:p>
          <a:p>
            <a:pPr marL="914400" lvl="1" indent="-514350" fontAlgn="auto">
              <a:spcBef>
                <a:spcPts val="580"/>
              </a:spcBef>
              <a:spcAft>
                <a:spcPts val="0"/>
              </a:spcAft>
              <a:buFont typeface="Arial" pitchFamily="34" charset="0"/>
              <a:buChar char="•"/>
              <a:defRPr/>
            </a:pPr>
            <a:r>
              <a:rPr lang="en-US" sz="2400" dirty="0" smtClean="0"/>
              <a:t>Much Fruit. John 15:5,8</a:t>
            </a:r>
          </a:p>
          <a:p>
            <a:pPr marL="914400" lvl="1" indent="-514350" fontAlgn="auto">
              <a:spcBef>
                <a:spcPts val="580"/>
              </a:spcBef>
              <a:spcAft>
                <a:spcPts val="0"/>
              </a:spcAft>
              <a:buFont typeface="Arial" pitchFamily="34" charset="0"/>
              <a:buChar char="•"/>
              <a:defRPr/>
            </a:pPr>
            <a:r>
              <a:rPr lang="en-US" sz="2400" dirty="0" smtClean="0"/>
              <a:t>Lasting Fruit. John 15:16 </a:t>
            </a:r>
          </a:p>
          <a:p>
            <a:pPr marL="274320" indent="-274320" algn="just" fontAlgn="auto">
              <a:spcBef>
                <a:spcPts val="580"/>
              </a:spcBef>
              <a:spcAft>
                <a:spcPts val="0"/>
              </a:spcAft>
              <a:buFont typeface="Wingdings 2"/>
              <a:buChar char=""/>
              <a:defRPr/>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2"/>
          <p:cNvSpPr>
            <a:spLocks noGrp="1"/>
          </p:cNvSpPr>
          <p:nvPr>
            <p:ph type="title"/>
          </p:nvPr>
        </p:nvSpPr>
        <p:spPr/>
        <p:txBody>
          <a:bodyPr/>
          <a:lstStyle/>
          <a:p>
            <a:endParaRPr lang="en-US" smtClean="0"/>
          </a:p>
        </p:txBody>
      </p:sp>
      <p:sp>
        <p:nvSpPr>
          <p:cNvPr id="51203" name="Content Placeholder 3"/>
          <p:cNvSpPr>
            <a:spLocks noGrp="1"/>
          </p:cNvSpPr>
          <p:nvPr>
            <p:ph idx="1"/>
          </p:nvPr>
        </p:nvSpPr>
        <p:spPr/>
        <p:txBody>
          <a:bodyPr>
            <a:normAutofit/>
          </a:bodyPr>
          <a:lstStyle/>
          <a:p>
            <a:pPr marL="514350" indent="-514350">
              <a:buFont typeface="Franklin Gothic Book" pitchFamily="34" charset="0"/>
              <a:buAutoNum type="arabicPeriod" startAt="5"/>
            </a:pPr>
            <a:r>
              <a:rPr lang="en-US" sz="2800" b="1" dirty="0" smtClean="0"/>
              <a:t>Family:</a:t>
            </a:r>
            <a:r>
              <a:rPr lang="en-US" sz="2800" dirty="0" smtClean="0"/>
              <a:t> Jesus expected </a:t>
            </a:r>
            <a:r>
              <a:rPr lang="en-US" sz="2800" dirty="0" smtClean="0"/>
              <a:t>His </a:t>
            </a:r>
            <a:r>
              <a:rPr lang="en-US" sz="2800" dirty="0" smtClean="0"/>
              <a:t>disciples not just to follow </a:t>
            </a:r>
            <a:r>
              <a:rPr lang="en-US" sz="2800" dirty="0" smtClean="0"/>
              <a:t>Him</a:t>
            </a:r>
            <a:r>
              <a:rPr lang="en-US" sz="2800" dirty="0" smtClean="0"/>
              <a:t>, but to walk with one another.  He spoke of them as family.  Matthew 12:47-50,  I Thessalonians 2:11,12, Ephesians 2:19</a:t>
            </a:r>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2"/>
          <p:cNvSpPr>
            <a:spLocks noGrp="1"/>
          </p:cNvSpPr>
          <p:nvPr>
            <p:ph type="title"/>
          </p:nvPr>
        </p:nvSpPr>
        <p:spPr/>
        <p:txBody>
          <a:bodyPr>
            <a:normAutofit fontScale="90000"/>
          </a:bodyPr>
          <a:lstStyle/>
          <a:p>
            <a:r>
              <a:rPr lang="en-US" sz="4000" b="1" dirty="0" smtClean="0"/>
              <a:t>THE FORM OF DISCIPLESHIP </a:t>
            </a:r>
            <a:endParaRPr lang="en-US" sz="4000" dirty="0" smtClean="0"/>
          </a:p>
        </p:txBody>
      </p:sp>
      <p:sp>
        <p:nvSpPr>
          <p:cNvPr id="52227" name="Rectangle 3"/>
          <p:cNvSpPr>
            <a:spLocks noGrp="1" noChangeArrowheads="1"/>
          </p:cNvSpPr>
          <p:nvPr>
            <p:ph idx="1"/>
          </p:nvPr>
        </p:nvSpPr>
        <p:spPr/>
        <p:txBody>
          <a:bodyPr/>
          <a:lstStyle/>
          <a:p>
            <a:pPr marL="511175" indent="-511175">
              <a:buFont typeface="Arial" charset="0"/>
              <a:buChar char="•"/>
            </a:pPr>
            <a:r>
              <a:rPr lang="en-US" sz="2800" dirty="0" smtClean="0"/>
              <a:t>Evangelize the lost</a:t>
            </a:r>
          </a:p>
          <a:p>
            <a:pPr marL="511175" indent="-511175">
              <a:buFont typeface="Arial" charset="0"/>
              <a:buChar char="•"/>
            </a:pPr>
            <a:r>
              <a:rPr lang="en-US" sz="2800" dirty="0" smtClean="0"/>
              <a:t>Establish new believers</a:t>
            </a:r>
          </a:p>
          <a:p>
            <a:pPr marL="511175" indent="-511175">
              <a:buFont typeface="Arial" charset="0"/>
              <a:buChar char="•"/>
            </a:pPr>
            <a:r>
              <a:rPr lang="en-US" sz="2800" dirty="0" smtClean="0"/>
              <a:t>Equip all believers</a:t>
            </a:r>
          </a:p>
          <a:p>
            <a:pPr marL="511175" indent="-511175">
              <a:buFont typeface="Arial" charset="0"/>
              <a:buChar char="•"/>
            </a:pPr>
            <a:r>
              <a:rPr lang="en-US" sz="2800" dirty="0" smtClean="0"/>
              <a:t>Expand the ministry</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additive="base">
                                        <p:cTn id="7" dur="500" fill="hold"/>
                                        <p:tgtEl>
                                          <p:spTgt spid="522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22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2227">
                                            <p:txEl>
                                              <p:pRg st="1" end="1"/>
                                            </p:txEl>
                                          </p:spTgt>
                                        </p:tgtEl>
                                        <p:attrNameLst>
                                          <p:attrName>style.visibility</p:attrName>
                                        </p:attrNameLst>
                                      </p:cBhvr>
                                      <p:to>
                                        <p:strVal val="visible"/>
                                      </p:to>
                                    </p:set>
                                    <p:anim calcmode="lin" valueType="num">
                                      <p:cBhvr additive="base">
                                        <p:cTn id="13" dur="500" fill="hold"/>
                                        <p:tgtEl>
                                          <p:spTgt spid="522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22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2227">
                                            <p:txEl>
                                              <p:pRg st="2" end="2"/>
                                            </p:txEl>
                                          </p:spTgt>
                                        </p:tgtEl>
                                        <p:attrNameLst>
                                          <p:attrName>style.visibility</p:attrName>
                                        </p:attrNameLst>
                                      </p:cBhvr>
                                      <p:to>
                                        <p:strVal val="visible"/>
                                      </p:to>
                                    </p:set>
                                    <p:anim calcmode="lin" valueType="num">
                                      <p:cBhvr additive="base">
                                        <p:cTn id="19" dur="500" fill="hold"/>
                                        <p:tgtEl>
                                          <p:spTgt spid="522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22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2227">
                                            <p:txEl>
                                              <p:pRg st="3" end="3"/>
                                            </p:txEl>
                                          </p:spTgt>
                                        </p:tgtEl>
                                        <p:attrNameLst>
                                          <p:attrName>style.visibility</p:attrName>
                                        </p:attrNameLst>
                                      </p:cBhvr>
                                      <p:to>
                                        <p:strVal val="visible"/>
                                      </p:to>
                                    </p:set>
                                    <p:anim calcmode="lin" valueType="num">
                                      <p:cBhvr additive="base">
                                        <p:cTn id="25" dur="500" fill="hold"/>
                                        <p:tgtEl>
                                          <p:spTgt spid="5222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222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fontAlgn="auto">
              <a:spcAft>
                <a:spcPts val="0"/>
              </a:spcAft>
              <a:defRPr/>
            </a:pPr>
            <a:r>
              <a:rPr lang="en-US" sz="3600" b="1" dirty="0" smtClean="0"/>
              <a:t>WHO ARE THE LOST?  </a:t>
            </a:r>
            <a:br>
              <a:rPr lang="en-US" sz="3600" b="1" dirty="0" smtClean="0"/>
            </a:br>
            <a:r>
              <a:rPr lang="en-US" sz="3600" b="1" dirty="0" smtClean="0"/>
              <a:t>MATTHEW 9:9-12</a:t>
            </a:r>
            <a:endParaRPr lang="en-US" sz="3600" dirty="0"/>
          </a:p>
        </p:txBody>
      </p:sp>
      <p:sp>
        <p:nvSpPr>
          <p:cNvPr id="4" name="Text Placeholder 3"/>
          <p:cNvSpPr>
            <a:spLocks noGrp="1"/>
          </p:cNvSpPr>
          <p:nvPr>
            <p:ph type="body" idx="1"/>
          </p:nvPr>
        </p:nvSpPr>
        <p:spPr>
          <a:xfrm>
            <a:off x="2209800" y="1600200"/>
            <a:ext cx="6553200" cy="4800600"/>
          </a:xfrm>
        </p:spPr>
        <p:txBody>
          <a:bodyPr>
            <a:noAutofit/>
          </a:bodyPr>
          <a:lstStyle/>
          <a:p>
            <a:pPr fontAlgn="auto">
              <a:spcBef>
                <a:spcPts val="580"/>
              </a:spcBef>
              <a:spcAft>
                <a:spcPts val="0"/>
              </a:spcAft>
              <a:buFont typeface="Wingdings 2"/>
              <a:buNone/>
              <a:defRPr/>
            </a:pPr>
            <a:r>
              <a:rPr lang="en-US" sz="2800" b="0" dirty="0" smtClean="0">
                <a:solidFill>
                  <a:schemeClr val="tx1"/>
                </a:solidFill>
              </a:rPr>
              <a:t>We see from these verses:</a:t>
            </a:r>
          </a:p>
          <a:p>
            <a:pPr marL="465138" indent="-465138" fontAlgn="auto">
              <a:spcBef>
                <a:spcPts val="580"/>
              </a:spcBef>
              <a:spcAft>
                <a:spcPts val="0"/>
              </a:spcAft>
              <a:buFont typeface="Arial" pitchFamily="34" charset="0"/>
              <a:buChar char="•"/>
              <a:defRPr/>
            </a:pPr>
            <a:r>
              <a:rPr lang="en-US" sz="2800" b="0" dirty="0" smtClean="0">
                <a:solidFill>
                  <a:schemeClr val="tx1"/>
                </a:solidFill>
              </a:rPr>
              <a:t>Matthew was following Jesus and also reaching out to sinners.  </a:t>
            </a:r>
          </a:p>
          <a:p>
            <a:pPr marL="465138" indent="-465138" fontAlgn="auto">
              <a:spcBef>
                <a:spcPts val="580"/>
              </a:spcBef>
              <a:spcAft>
                <a:spcPts val="0"/>
              </a:spcAft>
              <a:buFont typeface="Arial" pitchFamily="34" charset="0"/>
              <a:buChar char="•"/>
              <a:defRPr/>
            </a:pPr>
            <a:r>
              <a:rPr lang="en-US" sz="2800" b="0" dirty="0" smtClean="0">
                <a:solidFill>
                  <a:schemeClr val="tx1"/>
                </a:solidFill>
              </a:rPr>
              <a:t>The Pharisees questioned this.</a:t>
            </a:r>
          </a:p>
          <a:p>
            <a:pPr marL="465138" indent="-465138" fontAlgn="auto">
              <a:spcBef>
                <a:spcPts val="580"/>
              </a:spcBef>
              <a:spcAft>
                <a:spcPts val="0"/>
              </a:spcAft>
              <a:buFont typeface="Arial" pitchFamily="34" charset="0"/>
              <a:buChar char="•"/>
              <a:defRPr/>
            </a:pPr>
            <a:r>
              <a:rPr lang="en-US" sz="2800" b="0" dirty="0" smtClean="0">
                <a:solidFill>
                  <a:schemeClr val="tx1"/>
                </a:solidFill>
              </a:rPr>
              <a:t> Jesus compared the lost in need of a Savior to the sick who need a doctor.  </a:t>
            </a:r>
          </a:p>
          <a:p>
            <a:pPr fontAlgn="auto">
              <a:spcBef>
                <a:spcPts val="580"/>
              </a:spcBef>
              <a:spcAft>
                <a:spcPts val="0"/>
              </a:spcAft>
              <a:buFont typeface="Arial" pitchFamily="34" charset="0"/>
              <a:buChar char="•"/>
              <a:defRPr/>
            </a:pPr>
            <a:endParaRPr lang="en-US" sz="2800" b="0" dirty="0"/>
          </a:p>
          <a:p>
            <a:pPr algn="ctr" fontAlgn="auto">
              <a:spcBef>
                <a:spcPts val="580"/>
              </a:spcBef>
              <a:spcAft>
                <a:spcPts val="0"/>
              </a:spcAft>
              <a:defRPr/>
            </a:pPr>
            <a:r>
              <a:rPr lang="en-US" sz="2800" dirty="0" smtClean="0">
                <a:solidFill>
                  <a:schemeClr val="tx1"/>
                </a:solidFill>
              </a:rPr>
              <a:t>Who are the sick and lost that we are to reach?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3"/>
          <p:cNvSpPr>
            <a:spLocks noGrp="1" noChangeArrowheads="1"/>
          </p:cNvSpPr>
          <p:nvPr>
            <p:ph sz="half" idx="2"/>
          </p:nvPr>
        </p:nvSpPr>
        <p:spPr>
          <a:xfrm>
            <a:off x="2209800" y="1943100"/>
            <a:ext cx="3200400" cy="2705100"/>
          </a:xfrm>
        </p:spPr>
        <p:txBody>
          <a:bodyPr>
            <a:noAutofit/>
          </a:bodyPr>
          <a:lstStyle/>
          <a:p>
            <a:pPr>
              <a:buFont typeface="Arial" charset="0"/>
              <a:buChar char="•"/>
            </a:pPr>
            <a:r>
              <a:rPr lang="en-US" sz="2600" dirty="0" smtClean="0"/>
              <a:t>Unsaved</a:t>
            </a:r>
          </a:p>
          <a:p>
            <a:pPr>
              <a:buFont typeface="Arial" charset="0"/>
              <a:buChar char="•"/>
            </a:pPr>
            <a:r>
              <a:rPr lang="en-US" sz="2600" dirty="0" err="1" smtClean="0"/>
              <a:t>Unchurched</a:t>
            </a:r>
            <a:endParaRPr lang="en-US" sz="2600" dirty="0" smtClean="0"/>
          </a:p>
          <a:p>
            <a:pPr>
              <a:buFont typeface="Arial" charset="0"/>
              <a:buChar char="•"/>
            </a:pPr>
            <a:r>
              <a:rPr lang="en-US" sz="2600" dirty="0" smtClean="0"/>
              <a:t>Backsliders</a:t>
            </a:r>
          </a:p>
          <a:p>
            <a:pPr>
              <a:buFont typeface="Arial" charset="0"/>
              <a:buChar char="•"/>
            </a:pPr>
            <a:r>
              <a:rPr lang="en-US" sz="2600" dirty="0" smtClean="0"/>
              <a:t>Compromisers and counterfeits </a:t>
            </a:r>
          </a:p>
          <a:p>
            <a:pPr>
              <a:buFont typeface="Arial" charset="0"/>
              <a:buChar char="•"/>
            </a:pPr>
            <a:r>
              <a:rPr lang="en-US" sz="2600" dirty="0" smtClean="0"/>
              <a:t>Lost sheep</a:t>
            </a:r>
          </a:p>
        </p:txBody>
      </p:sp>
      <p:sp>
        <p:nvSpPr>
          <p:cNvPr id="6" name="Content Placeholder 5"/>
          <p:cNvSpPr>
            <a:spLocks noGrp="1"/>
          </p:cNvSpPr>
          <p:nvPr>
            <p:ph sz="quarter" idx="4"/>
          </p:nvPr>
        </p:nvSpPr>
        <p:spPr>
          <a:xfrm>
            <a:off x="5410200" y="1905000"/>
            <a:ext cx="3276600" cy="2705100"/>
          </a:xfrm>
        </p:spPr>
        <p:txBody>
          <a:bodyPr>
            <a:normAutofit fontScale="92500" lnSpcReduction="20000"/>
          </a:bodyPr>
          <a:lstStyle/>
          <a:p>
            <a:pPr marL="274320" indent="-274320" fontAlgn="auto">
              <a:lnSpc>
                <a:spcPct val="110000"/>
              </a:lnSpc>
              <a:spcBef>
                <a:spcPts val="580"/>
              </a:spcBef>
              <a:spcAft>
                <a:spcPts val="0"/>
              </a:spcAft>
              <a:buFont typeface="Arial" pitchFamily="34" charset="0"/>
              <a:buChar char="•"/>
              <a:defRPr/>
            </a:pPr>
            <a:r>
              <a:rPr lang="en-US" sz="2800" dirty="0" smtClean="0"/>
              <a:t>Sick sheep</a:t>
            </a:r>
          </a:p>
          <a:p>
            <a:pPr marL="274320" indent="-274320" fontAlgn="auto">
              <a:lnSpc>
                <a:spcPct val="110000"/>
              </a:lnSpc>
              <a:spcBef>
                <a:spcPts val="580"/>
              </a:spcBef>
              <a:spcAft>
                <a:spcPts val="0"/>
              </a:spcAft>
              <a:buFont typeface="Arial" pitchFamily="34" charset="0"/>
              <a:buChar char="•"/>
              <a:defRPr/>
            </a:pPr>
            <a:r>
              <a:rPr lang="en-US" sz="2800" dirty="0" smtClean="0"/>
              <a:t>Starving sheep</a:t>
            </a:r>
          </a:p>
          <a:p>
            <a:pPr marL="274320" indent="-274320" fontAlgn="auto">
              <a:lnSpc>
                <a:spcPct val="110000"/>
              </a:lnSpc>
              <a:spcBef>
                <a:spcPts val="580"/>
              </a:spcBef>
              <a:spcAft>
                <a:spcPts val="0"/>
              </a:spcAft>
              <a:buFont typeface="Arial" pitchFamily="34" charset="0"/>
              <a:buChar char="•"/>
              <a:defRPr/>
            </a:pPr>
            <a:r>
              <a:rPr lang="en-US" sz="2800" dirty="0" smtClean="0"/>
              <a:t>Abused sheep</a:t>
            </a:r>
          </a:p>
          <a:p>
            <a:pPr marL="274320" indent="-274320" fontAlgn="auto">
              <a:lnSpc>
                <a:spcPct val="110000"/>
              </a:lnSpc>
              <a:spcBef>
                <a:spcPts val="580"/>
              </a:spcBef>
              <a:spcAft>
                <a:spcPts val="0"/>
              </a:spcAft>
              <a:buFont typeface="Arial" pitchFamily="34" charset="0"/>
              <a:buChar char="•"/>
              <a:defRPr/>
            </a:pPr>
            <a:r>
              <a:rPr lang="en-US" sz="2800" dirty="0" smtClean="0"/>
              <a:t>Wondering sheep</a:t>
            </a:r>
          </a:p>
          <a:p>
            <a:pPr marL="274320" indent="-274320" fontAlgn="auto">
              <a:lnSpc>
                <a:spcPct val="110000"/>
              </a:lnSpc>
              <a:spcBef>
                <a:spcPts val="580"/>
              </a:spcBef>
              <a:spcAft>
                <a:spcPts val="0"/>
              </a:spcAft>
              <a:buFont typeface="Arial" pitchFamily="34" charset="0"/>
              <a:buChar char="•"/>
              <a:defRPr/>
            </a:pPr>
            <a:r>
              <a:rPr lang="en-US" sz="2800" dirty="0" smtClean="0"/>
              <a:t>Sheep without Shepherd </a:t>
            </a:r>
          </a:p>
          <a:p>
            <a:pPr marL="274320" indent="-274320" fontAlgn="auto">
              <a:lnSpc>
                <a:spcPct val="110000"/>
              </a:lnSpc>
              <a:spcBef>
                <a:spcPts val="580"/>
              </a:spcBef>
              <a:spcAft>
                <a:spcPts val="0"/>
              </a:spcAft>
              <a:buFont typeface="Arial" pitchFamily="34" charset="0"/>
              <a:buChar char="•"/>
              <a:defRPr/>
            </a:pPr>
            <a:endParaRPr lang="en-US" dirty="0"/>
          </a:p>
        </p:txBody>
      </p:sp>
      <p:sp>
        <p:nvSpPr>
          <p:cNvPr id="8" name="Title 7"/>
          <p:cNvSpPr>
            <a:spLocks noGrp="1"/>
          </p:cNvSpPr>
          <p:nvPr>
            <p:ph type="title"/>
          </p:nvPr>
        </p:nvSpPr>
        <p:spPr/>
        <p:txBody>
          <a:bodyPr/>
          <a:lstStyle/>
          <a:p>
            <a:endParaRPr lang="en-US"/>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p:txBody>
          <a:bodyPr>
            <a:normAutofit fontScale="90000"/>
          </a:bodyPr>
          <a:lstStyle/>
          <a:p>
            <a:r>
              <a:rPr lang="en-US" sz="4000" b="1" dirty="0" smtClean="0"/>
              <a:t>OBEDIENCE BASED DISCIPLESHIP </a:t>
            </a:r>
          </a:p>
        </p:txBody>
      </p:sp>
      <p:sp>
        <p:nvSpPr>
          <p:cNvPr id="51202" name="Rectangle 3"/>
          <p:cNvSpPr>
            <a:spLocks noGrp="1" noChangeArrowheads="1"/>
          </p:cNvSpPr>
          <p:nvPr>
            <p:ph idx="1"/>
          </p:nvPr>
        </p:nvSpPr>
        <p:spPr/>
        <p:txBody>
          <a:bodyPr>
            <a:normAutofit/>
          </a:bodyPr>
          <a:lstStyle/>
          <a:p>
            <a:pPr marL="0" indent="-274320" fontAlgn="auto">
              <a:lnSpc>
                <a:spcPct val="110000"/>
              </a:lnSpc>
              <a:spcBef>
                <a:spcPts val="580"/>
              </a:spcBef>
              <a:spcAft>
                <a:spcPts val="0"/>
              </a:spcAft>
              <a:buFontTx/>
              <a:buNone/>
              <a:defRPr/>
            </a:pPr>
            <a:r>
              <a:rPr lang="en-US" sz="2800" dirty="0" smtClean="0"/>
              <a:t>In making a disciple in Church Planting Movement, the emphasis must be on obedience based discipleship </a:t>
            </a:r>
          </a:p>
          <a:p>
            <a:pPr marL="274320" indent="-274320" fontAlgn="auto">
              <a:lnSpc>
                <a:spcPct val="110000"/>
              </a:lnSpc>
              <a:spcBef>
                <a:spcPts val="580"/>
              </a:spcBef>
              <a:spcAft>
                <a:spcPts val="0"/>
              </a:spcAft>
              <a:buFontTx/>
              <a:buNone/>
              <a:defRPr/>
            </a:pPr>
            <a:endParaRPr lang="en-US" sz="2800" dirty="0" smtClean="0"/>
          </a:p>
          <a:p>
            <a:pPr marL="274320" indent="-274320" fontAlgn="auto">
              <a:lnSpc>
                <a:spcPct val="110000"/>
              </a:lnSpc>
              <a:spcBef>
                <a:spcPts val="580"/>
              </a:spcBef>
              <a:spcAft>
                <a:spcPts val="0"/>
              </a:spcAft>
              <a:buFontTx/>
              <a:buNone/>
              <a:defRPr/>
            </a:pPr>
            <a:r>
              <a:rPr lang="en-US" sz="2800" b="1" dirty="0" smtClean="0"/>
              <a:t>References </a:t>
            </a:r>
            <a:endParaRPr lang="en-US" sz="2800" dirty="0" smtClean="0"/>
          </a:p>
          <a:p>
            <a:pPr marL="347472" indent="-347472" fontAlgn="auto">
              <a:lnSpc>
                <a:spcPct val="120000"/>
              </a:lnSpc>
              <a:spcBef>
                <a:spcPts val="580"/>
              </a:spcBef>
              <a:spcAft>
                <a:spcPts val="0"/>
              </a:spcAft>
              <a:defRPr/>
            </a:pPr>
            <a:r>
              <a:rPr lang="en-US" sz="2800" dirty="0" smtClean="0"/>
              <a:t>Genesis 22:18		-  Deut. 7:9	</a:t>
            </a:r>
          </a:p>
          <a:p>
            <a:pPr marL="347472" indent="-347472" fontAlgn="auto">
              <a:lnSpc>
                <a:spcPct val="120000"/>
              </a:lnSpc>
              <a:spcBef>
                <a:spcPts val="580"/>
              </a:spcBef>
              <a:spcAft>
                <a:spcPts val="0"/>
              </a:spcAft>
              <a:defRPr/>
            </a:pPr>
            <a:r>
              <a:rPr lang="en-US" sz="2800" dirty="0" smtClean="0"/>
              <a:t>Genesis 26:4:5		-  John 1:7</a:t>
            </a:r>
          </a:p>
          <a:p>
            <a:pPr marL="347472" indent="-347472" fontAlgn="auto">
              <a:lnSpc>
                <a:spcPct val="120000"/>
              </a:lnSpc>
              <a:spcBef>
                <a:spcPts val="580"/>
              </a:spcBef>
              <a:spcAft>
                <a:spcPts val="0"/>
              </a:spcAft>
              <a:defRPr/>
            </a:pPr>
            <a:r>
              <a:rPr lang="en-US" sz="2800" dirty="0" smtClean="0"/>
              <a:t>Leviticus 18:4          	-  2 Kings 17:13</a:t>
            </a:r>
          </a:p>
        </p:txBody>
      </p:sp>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2"/>
          <p:cNvSpPr>
            <a:spLocks noGrp="1"/>
          </p:cNvSpPr>
          <p:nvPr>
            <p:ph type="title"/>
          </p:nvPr>
        </p:nvSpPr>
        <p:spPr/>
        <p:txBody>
          <a:bodyPr/>
          <a:lstStyle/>
          <a:p>
            <a:endParaRPr lang="en-US" smtClean="0"/>
          </a:p>
        </p:txBody>
      </p:sp>
      <p:sp>
        <p:nvSpPr>
          <p:cNvPr id="55299" name="Rectangle 3"/>
          <p:cNvSpPr>
            <a:spLocks noGrp="1" noChangeArrowheads="1"/>
          </p:cNvSpPr>
          <p:nvPr>
            <p:ph idx="1"/>
          </p:nvPr>
        </p:nvSpPr>
        <p:spPr/>
        <p:txBody>
          <a:bodyPr/>
          <a:lstStyle/>
          <a:p>
            <a:pPr marL="347472" indent="-347472" fontAlgn="auto">
              <a:lnSpc>
                <a:spcPct val="120000"/>
              </a:lnSpc>
              <a:spcBef>
                <a:spcPts val="580"/>
              </a:spcBef>
              <a:spcAft>
                <a:spcPts val="0"/>
              </a:spcAft>
              <a:defRPr/>
            </a:pPr>
            <a:r>
              <a:rPr lang="en-US" sz="2800" dirty="0"/>
              <a:t>Numbers 15:39	</a:t>
            </a:r>
            <a:r>
              <a:rPr lang="en-US" sz="2800" dirty="0" smtClean="0"/>
              <a:t>-  </a:t>
            </a:r>
            <a:r>
              <a:rPr lang="en-US" sz="2800" dirty="0"/>
              <a:t>Exodus 24:7</a:t>
            </a:r>
          </a:p>
          <a:p>
            <a:pPr marL="347472" indent="-347472" fontAlgn="auto">
              <a:lnSpc>
                <a:spcPct val="120000"/>
              </a:lnSpc>
              <a:spcBef>
                <a:spcPts val="580"/>
              </a:spcBef>
              <a:spcAft>
                <a:spcPts val="0"/>
              </a:spcAft>
              <a:defRPr/>
            </a:pPr>
            <a:r>
              <a:rPr lang="en-US" sz="2800" dirty="0"/>
              <a:t>1Samuel 12:14	</a:t>
            </a:r>
            <a:r>
              <a:rPr lang="en-US" sz="2800" dirty="0" smtClean="0"/>
              <a:t>-  </a:t>
            </a:r>
            <a:r>
              <a:rPr lang="en-US" sz="2800" dirty="0"/>
              <a:t>Exodus 19:5</a:t>
            </a:r>
          </a:p>
          <a:p>
            <a:pPr marL="347472" indent="-347472" fontAlgn="auto">
              <a:lnSpc>
                <a:spcPct val="120000"/>
              </a:lnSpc>
              <a:spcBef>
                <a:spcPts val="580"/>
              </a:spcBef>
              <a:spcAft>
                <a:spcPts val="0"/>
              </a:spcAft>
              <a:defRPr/>
            </a:pPr>
            <a:r>
              <a:rPr lang="en-US" sz="2800" dirty="0"/>
              <a:t>Psa. 103:17-18         	-  Psa. 119:57 </a:t>
            </a:r>
            <a:endParaRPr lang="en-US" sz="2800" dirty="0" smtClean="0"/>
          </a:p>
          <a:p>
            <a:pPr>
              <a:lnSpc>
                <a:spcPct val="110000"/>
              </a:lnSpc>
              <a:buFont typeface="Arial" charset="0"/>
              <a:buChar char="•"/>
            </a:pPr>
            <a:r>
              <a:rPr lang="en-US" sz="2800" dirty="0" smtClean="0"/>
              <a:t>Matt. 28:19-20		-  Luke 11:28</a:t>
            </a:r>
          </a:p>
          <a:p>
            <a:pPr>
              <a:lnSpc>
                <a:spcPct val="110000"/>
              </a:lnSpc>
              <a:buFont typeface="Arial" charset="0"/>
              <a:buChar char="•"/>
            </a:pPr>
            <a:r>
              <a:rPr lang="en-US" sz="2800" dirty="0" smtClean="0"/>
              <a:t>John 14:15		-  John 14:23</a:t>
            </a:r>
          </a:p>
          <a:p>
            <a:pPr>
              <a:lnSpc>
                <a:spcPct val="110000"/>
              </a:lnSpc>
              <a:buFont typeface="Arial" charset="0"/>
              <a:buChar char="•"/>
            </a:pPr>
            <a:r>
              <a:rPr lang="en-US" sz="2800" dirty="0" smtClean="0"/>
              <a:t>Acts 5:29			-  2Th. 1:8</a:t>
            </a:r>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2"/>
          <p:cNvSpPr>
            <a:spLocks noGrp="1"/>
          </p:cNvSpPr>
          <p:nvPr>
            <p:ph type="title"/>
          </p:nvPr>
        </p:nvSpPr>
        <p:spPr/>
        <p:txBody>
          <a:bodyPr/>
          <a:lstStyle/>
          <a:p>
            <a:endParaRPr lang="en-US" smtClean="0"/>
          </a:p>
        </p:txBody>
      </p:sp>
      <p:sp>
        <p:nvSpPr>
          <p:cNvPr id="55299" name="Rectangle 3"/>
          <p:cNvSpPr>
            <a:spLocks noGrp="1" noChangeArrowheads="1"/>
          </p:cNvSpPr>
          <p:nvPr>
            <p:ph idx="1"/>
          </p:nvPr>
        </p:nvSpPr>
        <p:spPr/>
        <p:txBody>
          <a:bodyPr/>
          <a:lstStyle/>
          <a:p>
            <a:pPr>
              <a:lnSpc>
                <a:spcPct val="110000"/>
              </a:lnSpc>
              <a:buFont typeface="Arial" charset="0"/>
              <a:buChar char="•"/>
            </a:pPr>
            <a:r>
              <a:rPr lang="en-US" sz="2800" dirty="0" smtClean="0"/>
              <a:t>2Th. 3:14		-  Romans 2:13</a:t>
            </a:r>
          </a:p>
          <a:p>
            <a:pPr>
              <a:lnSpc>
                <a:spcPct val="110000"/>
              </a:lnSpc>
              <a:buFont typeface="Arial" charset="0"/>
              <a:buChar char="•"/>
            </a:pPr>
            <a:r>
              <a:rPr lang="en-US" sz="2800" dirty="0" smtClean="0"/>
              <a:t>Titus 1:6			-  Heb. 5:8-9</a:t>
            </a:r>
          </a:p>
          <a:p>
            <a:pPr>
              <a:lnSpc>
                <a:spcPct val="110000"/>
              </a:lnSpc>
              <a:buFont typeface="Arial" charset="0"/>
              <a:buChar char="•"/>
            </a:pPr>
            <a:r>
              <a:rPr lang="en-US" sz="2800" dirty="0" smtClean="0"/>
              <a:t>1Peter 4:17-19		-  1John 5:3</a:t>
            </a:r>
          </a:p>
          <a:p>
            <a:pPr>
              <a:lnSpc>
                <a:spcPct val="110000"/>
              </a:lnSpc>
              <a:buFont typeface="Arial" charset="0"/>
              <a:buChar char="•"/>
            </a:pPr>
            <a:r>
              <a:rPr lang="en-US" sz="2800" dirty="0" smtClean="0"/>
              <a:t>Revelation 14:12	-  1 John 2:3</a:t>
            </a:r>
          </a:p>
          <a:p>
            <a:pPr>
              <a:lnSpc>
                <a:spcPct val="110000"/>
              </a:lnSpc>
              <a:buFont typeface="Arial" charset="0"/>
              <a:buChar char="•"/>
            </a:pPr>
            <a:r>
              <a:rPr lang="en-US" sz="2800" dirty="0" smtClean="0"/>
              <a:t>1John 3:22		-  1 John 3:24 </a:t>
            </a: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2"/>
          <p:cNvSpPr>
            <a:spLocks noGrp="1"/>
          </p:cNvSpPr>
          <p:nvPr>
            <p:ph type="title"/>
          </p:nvPr>
        </p:nvSpPr>
        <p:spPr/>
        <p:txBody>
          <a:bodyPr>
            <a:normAutofit/>
          </a:bodyPr>
          <a:lstStyle/>
          <a:p>
            <a:r>
              <a:rPr lang="en-US" sz="3600" b="1" dirty="0" smtClean="0"/>
              <a:t>POINTS TO NOTE</a:t>
            </a:r>
            <a:endParaRPr lang="en-US" sz="3600" dirty="0" smtClean="0"/>
          </a:p>
        </p:txBody>
      </p:sp>
      <p:sp>
        <p:nvSpPr>
          <p:cNvPr id="53250" name="Rectangle 3"/>
          <p:cNvSpPr>
            <a:spLocks noGrp="1" noChangeArrowheads="1"/>
          </p:cNvSpPr>
          <p:nvPr>
            <p:ph idx="1"/>
          </p:nvPr>
        </p:nvSpPr>
        <p:spPr/>
        <p:txBody>
          <a:bodyPr>
            <a:noAutofit/>
          </a:bodyPr>
          <a:lstStyle/>
          <a:p>
            <a:pPr marL="274320" indent="-274320" fontAlgn="auto">
              <a:spcBef>
                <a:spcPts val="580"/>
              </a:spcBef>
              <a:spcAft>
                <a:spcPts val="0"/>
              </a:spcAft>
              <a:buFont typeface="Arial" pitchFamily="34" charset="0"/>
              <a:buChar char="•"/>
              <a:defRPr/>
            </a:pPr>
            <a:r>
              <a:rPr lang="en-US" sz="2800" dirty="0" smtClean="0"/>
              <a:t>If a disciple is not willing to learn and teach others, don’t waste your time on him/her</a:t>
            </a:r>
          </a:p>
          <a:p>
            <a:pPr marL="274320" indent="-274320" fontAlgn="auto">
              <a:spcBef>
                <a:spcPts val="580"/>
              </a:spcBef>
              <a:spcAft>
                <a:spcPts val="0"/>
              </a:spcAft>
              <a:buFont typeface="Arial" pitchFamily="34" charset="0"/>
              <a:buChar char="•"/>
              <a:defRPr/>
            </a:pPr>
            <a:r>
              <a:rPr lang="en-US" sz="2800" dirty="0" smtClean="0"/>
              <a:t>Ask 2 questions:</a:t>
            </a:r>
          </a:p>
          <a:p>
            <a:pPr marL="754063" indent="-514350" fontAlgn="auto">
              <a:spcBef>
                <a:spcPts val="580"/>
              </a:spcBef>
              <a:spcAft>
                <a:spcPts val="0"/>
              </a:spcAft>
              <a:buFont typeface="+mj-lt"/>
              <a:buAutoNum type="arabicPeriod"/>
              <a:defRPr/>
            </a:pPr>
            <a:r>
              <a:rPr lang="en-US" sz="2800" dirty="0" smtClean="0"/>
              <a:t>Who are you willing to teach?</a:t>
            </a:r>
          </a:p>
          <a:p>
            <a:pPr marL="754063" indent="-514350" fontAlgn="auto">
              <a:spcBef>
                <a:spcPts val="580"/>
              </a:spcBef>
              <a:spcAft>
                <a:spcPts val="0"/>
              </a:spcAft>
              <a:buFont typeface="+mj-lt"/>
              <a:buAutoNum type="arabicPeriod"/>
              <a:defRPr/>
            </a:pPr>
            <a:r>
              <a:rPr lang="en-US" sz="2800" dirty="0" smtClean="0"/>
              <a:t>Can you teach me what your have being teaching others?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250">
                                            <p:txEl>
                                              <p:pRg st="2" end="2"/>
                                            </p:txEl>
                                          </p:spTgt>
                                        </p:tgtEl>
                                        <p:attrNameLst>
                                          <p:attrName>style.visibility</p:attrName>
                                        </p:attrNameLst>
                                      </p:cBhvr>
                                      <p:to>
                                        <p:strVal val="visible"/>
                                      </p:to>
                                    </p:set>
                                    <p:anim calcmode="lin" valueType="num">
                                      <p:cBhvr additive="base">
                                        <p:cTn id="7" dur="500" fill="hold"/>
                                        <p:tgtEl>
                                          <p:spTgt spid="53250">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3250">
                                            <p:txEl>
                                              <p:pRg st="3" end="3"/>
                                            </p:txEl>
                                          </p:spTgt>
                                        </p:tgtEl>
                                        <p:attrNameLst>
                                          <p:attrName>style.visibility</p:attrName>
                                        </p:attrNameLst>
                                      </p:cBhvr>
                                      <p:to>
                                        <p:strVal val="visible"/>
                                      </p:to>
                                    </p:set>
                                    <p:anim calcmode="lin" valueType="num">
                                      <p:cBhvr additive="base">
                                        <p:cTn id="13" dur="500" fill="hold"/>
                                        <p:tgtEl>
                                          <p:spTgt spid="53250">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325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idx="1"/>
          </p:nvPr>
        </p:nvSpPr>
        <p:spPr/>
        <p:txBody>
          <a:bodyPr>
            <a:noAutofit/>
          </a:bodyPr>
          <a:lstStyle/>
          <a:p>
            <a:pPr marL="274320" indent="-274320" fontAlgn="auto">
              <a:spcBef>
                <a:spcPts val="580"/>
              </a:spcBef>
              <a:spcAft>
                <a:spcPts val="0"/>
              </a:spcAft>
              <a:buFont typeface="Arial" pitchFamily="34" charset="0"/>
              <a:buChar char="•"/>
              <a:defRPr/>
            </a:pPr>
            <a:r>
              <a:rPr lang="en-US" sz="2800" dirty="0" smtClean="0"/>
              <a:t>Invest your time in others who are ready to teach others.  II Tim. 2:2,  Matt. 28:18-20,  Deut. 6:1-8, Matt. 22:34-40, Luke 10:1-17</a:t>
            </a:r>
          </a:p>
          <a:p>
            <a:pPr marL="274320" indent="-274320" fontAlgn="auto">
              <a:spcBef>
                <a:spcPts val="580"/>
              </a:spcBef>
              <a:spcAft>
                <a:spcPts val="0"/>
              </a:spcAft>
              <a:buFont typeface="Arial" pitchFamily="34" charset="0"/>
              <a:buChar char="•"/>
              <a:defRPr/>
            </a:pPr>
            <a:r>
              <a:rPr lang="en-US" sz="2800" dirty="0" smtClean="0"/>
              <a:t>Second scheme of Satan is to win one soul and fail to reach the whole family</a:t>
            </a:r>
          </a:p>
          <a:p>
            <a:pPr marL="274320" indent="-274320" fontAlgn="auto">
              <a:spcBef>
                <a:spcPts val="580"/>
              </a:spcBef>
              <a:spcAft>
                <a:spcPts val="0"/>
              </a:spcAft>
              <a:buNone/>
              <a:defRPr/>
            </a:pPr>
            <a:endParaRPr lang="en-US" sz="2800" dirty="0" smtClean="0"/>
          </a:p>
        </p:txBody>
      </p:sp>
      <p:sp>
        <p:nvSpPr>
          <p:cNvPr id="4" name="Title 3"/>
          <p:cNvSpPr>
            <a:spLocks noGrp="1"/>
          </p:cNvSpPr>
          <p:nvPr>
            <p:ph type="title"/>
          </p:nvPr>
        </p:nvSpPr>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3250">
                                            <p:txEl>
                                              <p:pRg st="1" end="1"/>
                                            </p:txEl>
                                          </p:spTgt>
                                        </p:tgtEl>
                                        <p:attrNameLst>
                                          <p:attrName>style.visibility</p:attrName>
                                        </p:attrNameLst>
                                      </p:cBhvr>
                                      <p:to>
                                        <p:strVal val="visible"/>
                                      </p:to>
                                    </p:set>
                                    <p:anim calcmode="lin" valueType="num">
                                      <p:cBhvr additive="base">
                                        <p:cTn id="7" dur="500" fill="hold"/>
                                        <p:tgtEl>
                                          <p:spTgt spid="5325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325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Title 2"/>
          <p:cNvSpPr>
            <a:spLocks noGrp="1"/>
          </p:cNvSpPr>
          <p:nvPr>
            <p:ph type="title"/>
          </p:nvPr>
        </p:nvSpPr>
        <p:spPr/>
        <p:txBody>
          <a:bodyPr/>
          <a:lstStyle/>
          <a:p>
            <a:endParaRPr lang="en-US" smtClean="0"/>
          </a:p>
        </p:txBody>
      </p:sp>
      <p:sp>
        <p:nvSpPr>
          <p:cNvPr id="11267" name="Content Placeholder 3"/>
          <p:cNvSpPr>
            <a:spLocks noGrp="1"/>
          </p:cNvSpPr>
          <p:nvPr>
            <p:ph idx="1"/>
          </p:nvPr>
        </p:nvSpPr>
        <p:spPr/>
        <p:txBody>
          <a:bodyPr>
            <a:normAutofit/>
          </a:bodyPr>
          <a:lstStyle/>
          <a:p>
            <a:pPr>
              <a:buFont typeface="Wingdings 2" pitchFamily="18" charset="2"/>
              <a:buNone/>
            </a:pPr>
            <a:r>
              <a:rPr lang="en-US" sz="3000" b="1" dirty="0" smtClean="0"/>
              <a:t>CHURCH PLANTING MOVEMENT</a:t>
            </a:r>
          </a:p>
          <a:p>
            <a:pPr>
              <a:buFont typeface="Arial" charset="0"/>
              <a:buChar char="•"/>
            </a:pPr>
            <a:r>
              <a:rPr lang="en-US" sz="3000" dirty="0" smtClean="0"/>
              <a:t>Local churches within a people group rapidly and regularly planting multiple new churches within the same people group as a normal part of being and doing church.</a:t>
            </a:r>
          </a:p>
          <a:p>
            <a:pPr algn="just"/>
            <a:endParaRPr lang="en-US" sz="36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pRg st="1" end="1"/>
                                            </p:txEl>
                                          </p:spTgt>
                                        </p:tgtEl>
                                        <p:attrNameLst>
                                          <p:attrName>style.visibility</p:attrName>
                                        </p:attrNameLst>
                                      </p:cBhvr>
                                      <p:to>
                                        <p:strVal val="visible"/>
                                      </p:to>
                                    </p:set>
                                    <p:anim calcmode="lin" valueType="num">
                                      <p:cBhvr additive="base">
                                        <p:cTn id="7"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Typical roadblocks</a:t>
            </a:r>
            <a:endParaRPr lang="en-GB" dirty="0"/>
          </a:p>
        </p:txBody>
      </p:sp>
      <p:sp>
        <p:nvSpPr>
          <p:cNvPr id="11" name="Text Placeholder 10"/>
          <p:cNvSpPr>
            <a:spLocks noGrp="1"/>
          </p:cNvSpPr>
          <p:nvPr>
            <p:ph type="body" idx="1"/>
          </p:nvPr>
        </p:nvSpPr>
        <p:spPr/>
        <p:txBody>
          <a:bodyPr/>
          <a:lstStyle/>
          <a:p>
            <a:endParaRPr lang="en-GB"/>
          </a:p>
        </p:txBody>
      </p:sp>
    </p:spTree>
    <p:extLst>
      <p:ext uri="{BB962C8B-B14F-4D97-AF65-F5344CB8AC3E}">
        <p14:creationId xmlns="" xmlns:p14="http://schemas.microsoft.com/office/powerpoint/2010/main" val="193670967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latin typeface="+mn-lt"/>
              </a:rPr>
              <a:t>INTERNAL ROADBLOCKS TO CHURCH PLANTING</a:t>
            </a:r>
            <a:endParaRPr lang="en-US" sz="3600" b="1" dirty="0">
              <a:latin typeface="+mn-lt"/>
            </a:endParaRPr>
          </a:p>
        </p:txBody>
      </p:sp>
      <p:sp>
        <p:nvSpPr>
          <p:cNvPr id="3" name="Content Placeholder 2"/>
          <p:cNvSpPr>
            <a:spLocks noGrp="1"/>
          </p:cNvSpPr>
          <p:nvPr>
            <p:ph idx="1"/>
          </p:nvPr>
        </p:nvSpPr>
        <p:spPr/>
        <p:txBody>
          <a:bodyPr/>
          <a:lstStyle/>
          <a:p>
            <a:r>
              <a:rPr lang="en-US" sz="2800" dirty="0" smtClean="0"/>
              <a:t>Church culture</a:t>
            </a:r>
          </a:p>
          <a:p>
            <a:pPr lvl="1"/>
            <a:r>
              <a:rPr lang="en-US" dirty="0" smtClean="0"/>
              <a:t>Dress code</a:t>
            </a:r>
          </a:p>
          <a:p>
            <a:pPr lvl="1"/>
            <a:r>
              <a:rPr lang="en-US" dirty="0" smtClean="0"/>
              <a:t>Style of worship</a:t>
            </a:r>
          </a:p>
          <a:p>
            <a:pPr lvl="1"/>
            <a:r>
              <a:rPr lang="en-US" dirty="0" smtClean="0"/>
              <a:t>Language, jargon</a:t>
            </a:r>
          </a:p>
          <a:p>
            <a:pPr lvl="1"/>
            <a:r>
              <a:rPr lang="en-US" dirty="0" smtClean="0"/>
              <a:t>Liturgy</a:t>
            </a:r>
          </a:p>
          <a:p>
            <a:pPr lvl="1"/>
            <a:endParaRPr lang="en-US" dirty="0" smtClean="0"/>
          </a:p>
          <a:p>
            <a:endParaRPr lang="en-US" dirty="0" smtClean="0"/>
          </a:p>
          <a:p>
            <a:pPr lvl="1"/>
            <a:endParaRPr lang="en-US" dirty="0" smtClean="0"/>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EXTERNAL ROADBLOCKS TO CHURCH PLANTING</a:t>
            </a:r>
            <a:endParaRPr lang="en-US" sz="3600" b="1" dirty="0"/>
          </a:p>
        </p:txBody>
      </p:sp>
      <p:sp>
        <p:nvSpPr>
          <p:cNvPr id="3" name="Content Placeholder 2"/>
          <p:cNvSpPr>
            <a:spLocks noGrp="1"/>
          </p:cNvSpPr>
          <p:nvPr>
            <p:ph idx="1"/>
          </p:nvPr>
        </p:nvSpPr>
        <p:spPr/>
        <p:txBody>
          <a:bodyPr/>
          <a:lstStyle/>
          <a:p>
            <a:r>
              <a:rPr lang="en-US" sz="2800" dirty="0" smtClean="0"/>
              <a:t>Islam</a:t>
            </a:r>
          </a:p>
          <a:p>
            <a:r>
              <a:rPr lang="en-US" sz="2800" dirty="0" smtClean="0"/>
              <a:t>African traditional religion</a:t>
            </a:r>
          </a:p>
          <a:p>
            <a:pPr lvl="1"/>
            <a:r>
              <a:rPr lang="en-US" dirty="0" err="1" smtClean="0"/>
              <a:t>Spiritism</a:t>
            </a:r>
            <a:endParaRPr lang="en-US" dirty="0" smtClean="0"/>
          </a:p>
          <a:p>
            <a:pPr lvl="1"/>
            <a:r>
              <a:rPr lang="en-US" dirty="0" smtClean="0"/>
              <a:t>Practices, e.g. female circumcision</a:t>
            </a:r>
          </a:p>
          <a:p>
            <a:r>
              <a:rPr lang="en-US" sz="2800" dirty="0" smtClean="0"/>
              <a:t>Culture of the world</a:t>
            </a:r>
          </a:p>
          <a:p>
            <a:r>
              <a:rPr lang="en-US" sz="2800" dirty="0" smtClean="0"/>
              <a:t>Worldviews</a:t>
            </a:r>
          </a:p>
          <a:p>
            <a:pPr lvl="1"/>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Church growth vs. </a:t>
            </a:r>
            <a:br>
              <a:rPr lang="en-US" dirty="0" smtClean="0"/>
            </a:br>
            <a:r>
              <a:rPr lang="en-US" dirty="0" smtClean="0"/>
              <a:t>church multiplication</a:t>
            </a:r>
            <a:endParaRPr lang="en-GB" dirty="0"/>
          </a:p>
        </p:txBody>
      </p:sp>
      <p:sp>
        <p:nvSpPr>
          <p:cNvPr id="11" name="Text Placeholder 10"/>
          <p:cNvSpPr>
            <a:spLocks noGrp="1"/>
          </p:cNvSpPr>
          <p:nvPr>
            <p:ph type="body" idx="1"/>
          </p:nvPr>
        </p:nvSpPr>
        <p:spPr/>
        <p:txBody>
          <a:bodyPr/>
          <a:lstStyle/>
          <a:p>
            <a:endParaRPr lang="en-GB"/>
          </a:p>
        </p:txBody>
      </p:sp>
    </p:spTree>
    <p:extLst>
      <p:ext uri="{BB962C8B-B14F-4D97-AF65-F5344CB8AC3E}">
        <p14:creationId xmlns="" xmlns:p14="http://schemas.microsoft.com/office/powerpoint/2010/main" val="1029746449"/>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normAutofit/>
          </a:bodyPr>
          <a:lstStyle/>
          <a:p>
            <a:r>
              <a:rPr lang="en-US" sz="3600" b="1" dirty="0" smtClean="0"/>
              <a:t>CHURCH GROWTH TYPES</a:t>
            </a:r>
            <a:endParaRPr lang="en-US" sz="3600" b="1" dirty="0"/>
          </a:p>
        </p:txBody>
      </p:sp>
      <p:pic>
        <p:nvPicPr>
          <p:cNvPr id="4" name="Picture 12"/>
          <p:cNvPicPr>
            <a:picLocks noChangeAspect="1" noChangeArrowheads="1"/>
          </p:cNvPicPr>
          <p:nvPr/>
        </p:nvPicPr>
        <p:blipFill>
          <a:blip r:embed="rId2" cstate="email"/>
          <a:srcRect/>
          <a:stretch>
            <a:fillRect/>
          </a:stretch>
        </p:blipFill>
        <p:spPr bwMode="auto">
          <a:xfrm>
            <a:off x="7254240" y="990600"/>
            <a:ext cx="685800" cy="1028700"/>
          </a:xfrm>
          <a:prstGeom prst="rect">
            <a:avLst/>
          </a:prstGeom>
          <a:noFill/>
          <a:ln w="28575">
            <a:solidFill>
              <a:srgbClr val="FF1511"/>
            </a:solidFill>
            <a:miter lim="800000"/>
            <a:headEnd/>
            <a:tailEnd/>
          </a:ln>
        </p:spPr>
      </p:pic>
      <p:pic>
        <p:nvPicPr>
          <p:cNvPr id="5" name="Picture 11"/>
          <p:cNvPicPr>
            <a:picLocks noChangeAspect="1" noChangeArrowheads="1"/>
          </p:cNvPicPr>
          <p:nvPr/>
        </p:nvPicPr>
        <p:blipFill>
          <a:blip r:embed="rId3" cstate="email"/>
          <a:srcRect/>
          <a:stretch>
            <a:fillRect/>
          </a:stretch>
        </p:blipFill>
        <p:spPr bwMode="auto">
          <a:xfrm>
            <a:off x="7384780" y="3048000"/>
            <a:ext cx="457200" cy="495300"/>
          </a:xfrm>
          <a:prstGeom prst="rect">
            <a:avLst/>
          </a:prstGeom>
          <a:noFill/>
          <a:ln w="28575">
            <a:solidFill>
              <a:srgbClr val="FF1511"/>
            </a:solidFill>
            <a:miter lim="800000"/>
            <a:headEnd/>
            <a:tailEnd/>
          </a:ln>
        </p:spPr>
      </p:pic>
      <p:pic>
        <p:nvPicPr>
          <p:cNvPr id="8" name="Picture 5"/>
          <p:cNvPicPr>
            <a:picLocks noChangeAspect="1" noChangeArrowheads="1"/>
          </p:cNvPicPr>
          <p:nvPr/>
        </p:nvPicPr>
        <p:blipFill>
          <a:blip r:embed="rId4" cstate="email"/>
          <a:srcRect/>
          <a:stretch>
            <a:fillRect/>
          </a:stretch>
        </p:blipFill>
        <p:spPr bwMode="auto">
          <a:xfrm>
            <a:off x="2057400" y="1676400"/>
            <a:ext cx="1143000" cy="1303337"/>
          </a:xfrm>
          <a:prstGeom prst="rect">
            <a:avLst/>
          </a:prstGeom>
          <a:noFill/>
          <a:ln w="28575">
            <a:solidFill>
              <a:srgbClr val="FF1511"/>
            </a:solidFill>
            <a:miter lim="800000"/>
            <a:headEnd/>
            <a:tailEnd/>
          </a:ln>
        </p:spPr>
      </p:pic>
      <p:sp>
        <p:nvSpPr>
          <p:cNvPr id="12" name="WordArt 19"/>
          <p:cNvSpPr>
            <a:spLocks noChangeArrowheads="1" noChangeShapeType="1" noTextEdit="1"/>
          </p:cNvSpPr>
          <p:nvPr/>
        </p:nvSpPr>
        <p:spPr bwMode="auto">
          <a:xfrm rot="-1368193">
            <a:off x="3291348" y="3936666"/>
            <a:ext cx="1189903" cy="709289"/>
          </a:xfrm>
          <a:prstGeom prst="rect">
            <a:avLst/>
          </a:prstGeom>
        </p:spPr>
        <p:txBody>
          <a:bodyPr wrap="none" fromWordArt="1">
            <a:prstTxWarp prst="textSlantUp">
              <a:avLst>
                <a:gd name="adj" fmla="val 57144"/>
              </a:avLst>
            </a:prstTxWarp>
          </a:bodyPr>
          <a:lstStyle/>
          <a:p>
            <a:pPr algn="ctr"/>
            <a:r>
              <a:rPr lang="en-US" sz="2800" kern="10" dirty="0">
                <a:ln w="9525">
                  <a:solidFill>
                    <a:srgbClr val="000000"/>
                  </a:solidFill>
                  <a:round/>
                  <a:headEnd/>
                  <a:tailEnd/>
                </a:ln>
                <a:solidFill>
                  <a:srgbClr val="FF0000"/>
                </a:solidFill>
                <a:latin typeface="Times"/>
                <a:cs typeface="Times"/>
              </a:rPr>
              <a:t>BUT</a:t>
            </a:r>
          </a:p>
        </p:txBody>
      </p:sp>
      <p:sp>
        <p:nvSpPr>
          <p:cNvPr id="13" name="Text Box 13"/>
          <p:cNvSpPr txBox="1">
            <a:spLocks noChangeArrowheads="1"/>
          </p:cNvSpPr>
          <p:nvPr/>
        </p:nvSpPr>
        <p:spPr bwMode="auto">
          <a:xfrm>
            <a:off x="6858000" y="3581400"/>
            <a:ext cx="1828800" cy="685800"/>
          </a:xfrm>
          <a:prstGeom prst="rect">
            <a:avLst/>
          </a:prstGeom>
          <a:solidFill>
            <a:srgbClr val="FFFFFF"/>
          </a:solidFill>
          <a:ln w="9525">
            <a:solidFill>
              <a:srgbClr val="000000"/>
            </a:solidFill>
            <a:miter lim="800000"/>
            <a:headEnd/>
            <a:tailEnd/>
          </a:ln>
        </p:spPr>
        <p:txBody>
          <a:bodyPr/>
          <a:lstStyle/>
          <a:p>
            <a:pPr algn="ctr"/>
            <a:r>
              <a:rPr lang="en-US" b="1" dirty="0">
                <a:solidFill>
                  <a:srgbClr val="000000"/>
                </a:solidFill>
              </a:rPr>
              <a:t>Indispensable</a:t>
            </a:r>
          </a:p>
          <a:p>
            <a:pPr algn="ctr"/>
            <a:r>
              <a:rPr lang="en-US" b="1" dirty="0">
                <a:solidFill>
                  <a:srgbClr val="000000"/>
                </a:solidFill>
              </a:rPr>
              <a:t>Need to grow</a:t>
            </a:r>
          </a:p>
          <a:p>
            <a:pPr algn="ctr"/>
            <a:endParaRPr lang="en-US" sz="2800" b="1" dirty="0"/>
          </a:p>
        </p:txBody>
      </p:sp>
      <p:sp>
        <p:nvSpPr>
          <p:cNvPr id="18" name="TextBox 17"/>
          <p:cNvSpPr txBox="1"/>
          <p:nvPr/>
        </p:nvSpPr>
        <p:spPr>
          <a:xfrm>
            <a:off x="3352800" y="1638117"/>
            <a:ext cx="3200400" cy="2031325"/>
          </a:xfrm>
          <a:prstGeom prst="rect">
            <a:avLst/>
          </a:prstGeom>
          <a:noFill/>
          <a:ln>
            <a:solidFill>
              <a:schemeClr val="tx1"/>
            </a:solidFill>
          </a:ln>
        </p:spPr>
        <p:txBody>
          <a:bodyPr wrap="square" rtlCol="0">
            <a:spAutoFit/>
          </a:bodyPr>
          <a:lstStyle/>
          <a:p>
            <a:pPr marL="342900" indent="-342900">
              <a:buFont typeface="Wingdings" pitchFamily="2" charset="2"/>
              <a:buChar char="v"/>
            </a:pPr>
            <a:r>
              <a:rPr lang="en-US" b="1" dirty="0" smtClean="0"/>
              <a:t>Big</a:t>
            </a:r>
          </a:p>
          <a:p>
            <a:pPr marL="342900" indent="-342900">
              <a:buFont typeface="Wingdings" pitchFamily="2" charset="2"/>
              <a:buChar char="v"/>
            </a:pPr>
            <a:r>
              <a:rPr lang="en-US" b="1" dirty="0" smtClean="0"/>
              <a:t>Lots of </a:t>
            </a:r>
            <a:r>
              <a:rPr lang="en-US" b="1" dirty="0" err="1" smtClean="0"/>
              <a:t>programms</a:t>
            </a:r>
            <a:endParaRPr lang="en-US" b="1" dirty="0" smtClean="0"/>
          </a:p>
          <a:p>
            <a:pPr marL="342900" indent="-342900">
              <a:buFont typeface="Wingdings" pitchFamily="2" charset="2"/>
              <a:buChar char="v"/>
            </a:pPr>
            <a:r>
              <a:rPr lang="en-US" b="1" dirty="0" smtClean="0"/>
              <a:t>Holy Atmosphere </a:t>
            </a:r>
            <a:br>
              <a:rPr lang="en-US" b="1" dirty="0" smtClean="0"/>
            </a:br>
            <a:r>
              <a:rPr lang="en-US" b="1" dirty="0" smtClean="0"/>
              <a:t>(“church-like”)</a:t>
            </a:r>
          </a:p>
          <a:p>
            <a:pPr marL="800100" lvl="1" indent="-342900">
              <a:buFont typeface="Arial" pitchFamily="34" charset="0"/>
              <a:buChar char="•"/>
            </a:pPr>
            <a:r>
              <a:rPr lang="en-US" b="1" dirty="0" smtClean="0"/>
              <a:t>Stained glass</a:t>
            </a:r>
          </a:p>
          <a:p>
            <a:pPr marL="800100" lvl="1" indent="-342900">
              <a:buFont typeface="Arial" pitchFamily="34" charset="0"/>
              <a:buChar char="•"/>
            </a:pPr>
            <a:r>
              <a:rPr lang="en-US" b="1" dirty="0" smtClean="0"/>
              <a:t>Choir</a:t>
            </a:r>
          </a:p>
          <a:p>
            <a:pPr marL="800100" lvl="1" indent="-342900">
              <a:buFont typeface="Arial" pitchFamily="34" charset="0"/>
              <a:buChar char="•"/>
            </a:pPr>
            <a:r>
              <a:rPr lang="en-US" b="1" dirty="0" smtClean="0"/>
              <a:t>Good preaching</a:t>
            </a:r>
            <a:endParaRPr lang="en-US" b="1" dirty="0"/>
          </a:p>
        </p:txBody>
      </p:sp>
      <p:sp>
        <p:nvSpPr>
          <p:cNvPr id="19" name="TextBox 18"/>
          <p:cNvSpPr txBox="1"/>
          <p:nvPr/>
        </p:nvSpPr>
        <p:spPr>
          <a:xfrm>
            <a:off x="4648200" y="4267200"/>
            <a:ext cx="1981200" cy="381000"/>
          </a:xfrm>
          <a:prstGeom prst="rect">
            <a:avLst/>
          </a:prstGeom>
          <a:noFill/>
          <a:ln>
            <a:solidFill>
              <a:schemeClr val="tx1"/>
            </a:solidFill>
          </a:ln>
        </p:spPr>
        <p:txBody>
          <a:bodyPr wrap="square" rtlCol="0">
            <a:spAutoFit/>
          </a:bodyPr>
          <a:lstStyle/>
          <a:p>
            <a:pPr algn="ctr"/>
            <a:r>
              <a:rPr lang="en-US" b="1" dirty="0" smtClean="0"/>
              <a:t>Slow to Multiply</a:t>
            </a:r>
            <a:endParaRPr lang="en-US" b="1" dirty="0"/>
          </a:p>
        </p:txBody>
      </p:sp>
      <p:sp>
        <p:nvSpPr>
          <p:cNvPr id="20" name="TextBox 19"/>
          <p:cNvSpPr txBox="1"/>
          <p:nvPr/>
        </p:nvSpPr>
        <p:spPr>
          <a:xfrm>
            <a:off x="2133600" y="990600"/>
            <a:ext cx="4648200" cy="584775"/>
          </a:xfrm>
          <a:prstGeom prst="rect">
            <a:avLst/>
          </a:prstGeom>
          <a:noFill/>
        </p:spPr>
        <p:txBody>
          <a:bodyPr wrap="square" rtlCol="0">
            <a:spAutoFit/>
          </a:bodyPr>
          <a:lstStyle/>
          <a:p>
            <a:r>
              <a:rPr lang="en-US" sz="3200" b="1" dirty="0" smtClean="0"/>
              <a:t>Elephant Type Church</a:t>
            </a:r>
            <a:endParaRPr lang="en-US" sz="3200" b="1" dirty="0"/>
          </a:p>
        </p:txBody>
      </p:sp>
      <p:sp>
        <p:nvSpPr>
          <p:cNvPr id="21" name="TextBox 20"/>
          <p:cNvSpPr txBox="1"/>
          <p:nvPr/>
        </p:nvSpPr>
        <p:spPr>
          <a:xfrm>
            <a:off x="2743200" y="4876800"/>
            <a:ext cx="4114800" cy="1200329"/>
          </a:xfrm>
          <a:prstGeom prst="rect">
            <a:avLst/>
          </a:prstGeom>
          <a:noFill/>
          <a:ln>
            <a:solidFill>
              <a:schemeClr val="tx1"/>
            </a:solidFill>
          </a:ln>
        </p:spPr>
        <p:txBody>
          <a:bodyPr wrap="square" rtlCol="0">
            <a:spAutoFit/>
          </a:bodyPr>
          <a:lstStyle/>
          <a:p>
            <a:pPr marL="342900" indent="-342900">
              <a:buFont typeface="Wingdings" pitchFamily="2" charset="2"/>
              <a:buChar char="v"/>
            </a:pPr>
            <a:r>
              <a:rPr lang="en-US" b="1" dirty="0" smtClean="0"/>
              <a:t>Fertile 4 times a year</a:t>
            </a:r>
          </a:p>
          <a:p>
            <a:pPr marL="342900" indent="-342900">
              <a:buFont typeface="Wingdings" pitchFamily="2" charset="2"/>
              <a:buChar char="v"/>
            </a:pPr>
            <a:r>
              <a:rPr lang="en-US" b="1" dirty="0" smtClean="0"/>
              <a:t>One baby per pregnancy (22 months gestation period</a:t>
            </a:r>
          </a:p>
          <a:p>
            <a:pPr marL="342900" indent="-342900">
              <a:buFont typeface="Wingdings" pitchFamily="2" charset="2"/>
              <a:buChar char="v"/>
            </a:pPr>
            <a:r>
              <a:rPr lang="en-US" b="1" dirty="0" smtClean="0"/>
              <a:t>Sexual maturity … 18 years</a:t>
            </a:r>
            <a:endParaRPr lang="en-US" b="1" dirty="0"/>
          </a:p>
        </p:txBody>
      </p:sp>
      <p:sp>
        <p:nvSpPr>
          <p:cNvPr id="22" name="TextBox 21"/>
          <p:cNvSpPr txBox="1"/>
          <p:nvPr/>
        </p:nvSpPr>
        <p:spPr>
          <a:xfrm>
            <a:off x="6858000" y="2096869"/>
            <a:ext cx="1752600" cy="923330"/>
          </a:xfrm>
          <a:prstGeom prst="rect">
            <a:avLst/>
          </a:prstGeom>
          <a:noFill/>
          <a:ln>
            <a:solidFill>
              <a:schemeClr val="tx1"/>
            </a:solidFill>
          </a:ln>
        </p:spPr>
        <p:txBody>
          <a:bodyPr wrap="square" rtlCol="0">
            <a:spAutoFit/>
          </a:bodyPr>
          <a:lstStyle/>
          <a:p>
            <a:pPr algn="ctr"/>
            <a:r>
              <a:rPr lang="en-US" b="1" dirty="0" smtClean="0"/>
              <a:t>People are inspired and saved</a:t>
            </a:r>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ppt_x"/>
                                          </p:val>
                                        </p:tav>
                                        <p:tav tm="100000">
                                          <p:val>
                                            <p:strVal val="#ppt_x"/>
                                          </p:val>
                                        </p:tav>
                                      </p:tavLst>
                                    </p:anim>
                                    <p:anim calcmode="lin" valueType="num">
                                      <p:cBhvr additive="base">
                                        <p:cTn id="12" dur="500" fill="hold"/>
                                        <p:tgtEl>
                                          <p:spTgt spid="1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500" fill="hold"/>
                                        <p:tgtEl>
                                          <p:spTgt spid="21"/>
                                        </p:tgtEl>
                                        <p:attrNameLst>
                                          <p:attrName>ppt_x</p:attrName>
                                        </p:attrNameLst>
                                      </p:cBhvr>
                                      <p:tavLst>
                                        <p:tav tm="0">
                                          <p:val>
                                            <p:strVal val="#ppt_x"/>
                                          </p:val>
                                        </p:tav>
                                        <p:tav tm="100000">
                                          <p:val>
                                            <p:strVal val="#ppt_x"/>
                                          </p:val>
                                        </p:tav>
                                      </p:tavLst>
                                    </p:anim>
                                    <p:anim calcmode="lin" valueType="num">
                                      <p:cBhvr additive="base">
                                        <p:cTn id="1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9" grpId="0" animBg="1"/>
      <p:bldP spid="21" grpId="0" animBg="1"/>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4800600" y="381000"/>
            <a:ext cx="1943100" cy="609600"/>
          </a:xfrm>
          <a:prstGeom prst="rect">
            <a:avLst/>
          </a:prstGeom>
          <a:solidFill>
            <a:srgbClr val="FFFFFF"/>
          </a:solidFill>
          <a:ln w="9525">
            <a:solidFill>
              <a:srgbClr val="000000"/>
            </a:solidFill>
            <a:miter lim="800000"/>
            <a:headEnd/>
            <a:tailEnd/>
          </a:ln>
        </p:spPr>
        <p:txBody>
          <a:bodyPr/>
          <a:lstStyle/>
          <a:p>
            <a:pPr algn="ctr"/>
            <a:r>
              <a:rPr lang="en-US" sz="1600" b="1" dirty="0">
                <a:solidFill>
                  <a:srgbClr val="000000"/>
                </a:solidFill>
              </a:rPr>
              <a:t>One Pair of Elephants</a:t>
            </a:r>
            <a:endParaRPr lang="en-US" sz="1600" dirty="0">
              <a:solidFill>
                <a:srgbClr val="000000"/>
              </a:solidFill>
            </a:endParaRPr>
          </a:p>
          <a:p>
            <a:endParaRPr lang="en-US" sz="1600" dirty="0"/>
          </a:p>
        </p:txBody>
      </p:sp>
      <p:pic>
        <p:nvPicPr>
          <p:cNvPr id="4" name="Picture 2"/>
          <p:cNvPicPr>
            <a:picLocks noChangeAspect="1" noChangeArrowheads="1"/>
          </p:cNvPicPr>
          <p:nvPr/>
        </p:nvPicPr>
        <p:blipFill>
          <a:blip r:embed="rId2" cstate="email"/>
          <a:srcRect/>
          <a:stretch>
            <a:fillRect/>
          </a:stretch>
        </p:blipFill>
        <p:spPr bwMode="auto">
          <a:xfrm>
            <a:off x="7086600" y="457200"/>
            <a:ext cx="1730375" cy="927100"/>
          </a:xfrm>
          <a:prstGeom prst="rect">
            <a:avLst/>
          </a:prstGeom>
          <a:noFill/>
          <a:ln w="28575">
            <a:solidFill>
              <a:srgbClr val="FF1511"/>
            </a:solidFill>
            <a:miter lim="800000"/>
            <a:headEnd/>
            <a:tailEnd/>
          </a:ln>
        </p:spPr>
      </p:pic>
      <p:sp>
        <p:nvSpPr>
          <p:cNvPr id="5" name="Rectangle 4"/>
          <p:cNvSpPr>
            <a:spLocks noChangeArrowheads="1"/>
          </p:cNvSpPr>
          <p:nvPr/>
        </p:nvSpPr>
        <p:spPr bwMode="auto">
          <a:xfrm>
            <a:off x="4114800" y="1066800"/>
            <a:ext cx="2764731" cy="584775"/>
          </a:xfrm>
          <a:prstGeom prst="rect">
            <a:avLst/>
          </a:prstGeom>
          <a:noFill/>
          <a:ln w="9525">
            <a:noFill/>
            <a:miter lim="800000"/>
            <a:headEnd/>
            <a:tailEnd/>
          </a:ln>
        </p:spPr>
        <p:txBody>
          <a:bodyPr wrap="none" anchor="ctr">
            <a:spAutoFit/>
          </a:bodyPr>
          <a:lstStyle/>
          <a:p>
            <a:pPr algn="ctr"/>
            <a:r>
              <a:rPr lang="en-US" sz="1600" b="1" dirty="0"/>
              <a:t>One Pair of Elephants</a:t>
            </a:r>
            <a:endParaRPr lang="en-US" sz="1600" dirty="0"/>
          </a:p>
          <a:p>
            <a:pPr algn="ctr"/>
            <a:r>
              <a:rPr lang="en-US" sz="1600" b="1" dirty="0"/>
              <a:t>…The family grows from 2 to 3</a:t>
            </a:r>
          </a:p>
        </p:txBody>
      </p:sp>
      <p:sp>
        <p:nvSpPr>
          <p:cNvPr id="6" name="Text Box 5"/>
          <p:cNvSpPr txBox="1">
            <a:spLocks noChangeArrowheads="1"/>
          </p:cNvSpPr>
          <p:nvPr/>
        </p:nvSpPr>
        <p:spPr bwMode="auto">
          <a:xfrm>
            <a:off x="4953000" y="1714500"/>
            <a:ext cx="2286000" cy="1485900"/>
          </a:xfrm>
          <a:prstGeom prst="rect">
            <a:avLst/>
          </a:prstGeom>
          <a:solidFill>
            <a:srgbClr val="FFFFFF"/>
          </a:solidFill>
          <a:ln w="9525">
            <a:solidFill>
              <a:srgbClr val="000000"/>
            </a:solidFill>
            <a:miter lim="800000"/>
            <a:headEnd/>
            <a:tailEnd/>
          </a:ln>
        </p:spPr>
        <p:txBody>
          <a:bodyPr/>
          <a:lstStyle/>
          <a:p>
            <a:r>
              <a:rPr lang="en-US" sz="1600" b="1" dirty="0">
                <a:solidFill>
                  <a:srgbClr val="000000"/>
                </a:solidFill>
              </a:rPr>
              <a:t>Each</a:t>
            </a:r>
          </a:p>
          <a:p>
            <a:r>
              <a:rPr lang="en-US" sz="1600" b="1" dirty="0">
                <a:solidFill>
                  <a:srgbClr val="000000"/>
                </a:solidFill>
              </a:rPr>
              <a:t>12,000 </a:t>
            </a:r>
            <a:r>
              <a:rPr lang="en-US" sz="1600" b="1" dirty="0" smtClean="0">
                <a:solidFill>
                  <a:srgbClr val="000000"/>
                </a:solidFill>
              </a:rPr>
              <a:t>lbs (5,500 </a:t>
            </a:r>
            <a:r>
              <a:rPr lang="en-US" sz="1600" b="1" dirty="0">
                <a:solidFill>
                  <a:srgbClr val="000000"/>
                </a:solidFill>
              </a:rPr>
              <a:t>kg)</a:t>
            </a:r>
          </a:p>
          <a:p>
            <a:endParaRPr lang="en-US" sz="1600" b="1" dirty="0" smtClean="0">
              <a:solidFill>
                <a:srgbClr val="000000"/>
              </a:solidFill>
            </a:endParaRPr>
          </a:p>
          <a:p>
            <a:r>
              <a:rPr lang="en-US" sz="1600" b="1" dirty="0" smtClean="0">
                <a:solidFill>
                  <a:srgbClr val="000000"/>
                </a:solidFill>
              </a:rPr>
              <a:t>Total</a:t>
            </a:r>
            <a:endParaRPr lang="en-US" sz="1600" b="1" dirty="0">
              <a:solidFill>
                <a:srgbClr val="000000"/>
              </a:solidFill>
            </a:endParaRPr>
          </a:p>
          <a:p>
            <a:r>
              <a:rPr lang="en-US" sz="1600" b="1" dirty="0">
                <a:solidFill>
                  <a:srgbClr val="000000"/>
                </a:solidFill>
              </a:rPr>
              <a:t>36,000 </a:t>
            </a:r>
            <a:r>
              <a:rPr lang="en-US" sz="1600" b="1" dirty="0" smtClean="0">
                <a:solidFill>
                  <a:srgbClr val="000000"/>
                </a:solidFill>
              </a:rPr>
              <a:t>lbs (16,500 </a:t>
            </a:r>
            <a:r>
              <a:rPr lang="en-US" sz="1600" b="1" dirty="0">
                <a:solidFill>
                  <a:srgbClr val="000000"/>
                </a:solidFill>
              </a:rPr>
              <a:t>kg)</a:t>
            </a:r>
          </a:p>
          <a:p>
            <a:endParaRPr lang="en-US" sz="1600" dirty="0"/>
          </a:p>
        </p:txBody>
      </p:sp>
      <p:pic>
        <p:nvPicPr>
          <p:cNvPr id="7" name="Picture 2"/>
          <p:cNvPicPr>
            <a:picLocks noChangeAspect="1" noChangeArrowheads="1"/>
          </p:cNvPicPr>
          <p:nvPr/>
        </p:nvPicPr>
        <p:blipFill>
          <a:blip r:embed="rId3" cstate="email"/>
          <a:srcRect/>
          <a:stretch>
            <a:fillRect/>
          </a:stretch>
        </p:blipFill>
        <p:spPr bwMode="auto">
          <a:xfrm>
            <a:off x="2971800" y="2057400"/>
            <a:ext cx="1752600" cy="912813"/>
          </a:xfrm>
          <a:prstGeom prst="rect">
            <a:avLst/>
          </a:prstGeom>
          <a:noFill/>
          <a:ln w="28575">
            <a:solidFill>
              <a:srgbClr val="FF1511"/>
            </a:solidFill>
            <a:miter lim="800000"/>
            <a:headEnd/>
            <a:tailEnd/>
          </a:ln>
        </p:spPr>
      </p:pic>
      <p:sp>
        <p:nvSpPr>
          <p:cNvPr id="8" name="Rectangle 7"/>
          <p:cNvSpPr>
            <a:spLocks noChangeArrowheads="1"/>
          </p:cNvSpPr>
          <p:nvPr/>
        </p:nvSpPr>
        <p:spPr bwMode="auto">
          <a:xfrm>
            <a:off x="3886200" y="3276600"/>
            <a:ext cx="3485826" cy="584775"/>
          </a:xfrm>
          <a:prstGeom prst="rect">
            <a:avLst/>
          </a:prstGeom>
          <a:noFill/>
          <a:ln w="9525">
            <a:noFill/>
            <a:miter lim="800000"/>
            <a:headEnd/>
            <a:tailEnd/>
          </a:ln>
        </p:spPr>
        <p:txBody>
          <a:bodyPr wrap="none" anchor="ctr">
            <a:spAutoFit/>
          </a:bodyPr>
          <a:lstStyle/>
          <a:p>
            <a:r>
              <a:rPr lang="en-US" sz="3200" b="1" dirty="0"/>
              <a:t>Rabbit Type Church</a:t>
            </a:r>
          </a:p>
        </p:txBody>
      </p:sp>
      <p:sp>
        <p:nvSpPr>
          <p:cNvPr id="9" name="Text Box 8"/>
          <p:cNvSpPr txBox="1">
            <a:spLocks noChangeArrowheads="1"/>
          </p:cNvSpPr>
          <p:nvPr/>
        </p:nvSpPr>
        <p:spPr bwMode="auto">
          <a:xfrm>
            <a:off x="1219200" y="3962400"/>
            <a:ext cx="4191000" cy="762000"/>
          </a:xfrm>
          <a:prstGeom prst="rect">
            <a:avLst/>
          </a:prstGeom>
          <a:solidFill>
            <a:srgbClr val="FFFFFF"/>
          </a:solidFill>
          <a:ln w="9525">
            <a:solidFill>
              <a:srgbClr val="000000"/>
            </a:solidFill>
            <a:miter lim="800000"/>
            <a:headEnd/>
            <a:tailEnd/>
          </a:ln>
        </p:spPr>
        <p:txBody>
          <a:bodyPr/>
          <a:lstStyle/>
          <a:p>
            <a:pPr marL="342900" indent="-342900">
              <a:buFont typeface="Wingdings" pitchFamily="2" charset="2"/>
              <a:buChar char="v"/>
            </a:pPr>
            <a:r>
              <a:rPr lang="en-US" sz="1600" b="1" dirty="0" smtClean="0"/>
              <a:t> Small Group Oriented </a:t>
            </a:r>
          </a:p>
          <a:p>
            <a:pPr marL="342900" indent="-342900">
              <a:buFont typeface="Wingdings" pitchFamily="2" charset="2"/>
              <a:buChar char="v"/>
            </a:pPr>
            <a:r>
              <a:rPr lang="en-US" sz="1600" b="1" dirty="0" smtClean="0"/>
              <a:t> Scripture </a:t>
            </a:r>
            <a:r>
              <a:rPr lang="en-US" sz="1600" b="1" dirty="0"/>
              <a:t>is Primary Source of all Teaching</a:t>
            </a:r>
          </a:p>
          <a:p>
            <a:pPr marL="342900" indent="-342900">
              <a:buFont typeface="Wingdings" pitchFamily="2" charset="2"/>
              <a:buChar char="v"/>
            </a:pPr>
            <a:endParaRPr lang="en-US" sz="1600" dirty="0"/>
          </a:p>
        </p:txBody>
      </p:sp>
      <p:sp>
        <p:nvSpPr>
          <p:cNvPr id="10" name="Text Box 9"/>
          <p:cNvSpPr txBox="1">
            <a:spLocks noChangeArrowheads="1"/>
          </p:cNvSpPr>
          <p:nvPr/>
        </p:nvSpPr>
        <p:spPr bwMode="auto">
          <a:xfrm>
            <a:off x="6477000" y="3962400"/>
            <a:ext cx="2057400" cy="304800"/>
          </a:xfrm>
          <a:prstGeom prst="rect">
            <a:avLst/>
          </a:prstGeom>
          <a:solidFill>
            <a:srgbClr val="FFFFFF"/>
          </a:solidFill>
          <a:ln w="9525">
            <a:solidFill>
              <a:srgbClr val="000000"/>
            </a:solidFill>
            <a:miter lim="800000"/>
            <a:headEnd/>
            <a:tailEnd/>
          </a:ln>
        </p:spPr>
        <p:txBody>
          <a:bodyPr/>
          <a:lstStyle/>
          <a:p>
            <a:pPr algn="ctr"/>
            <a:r>
              <a:rPr lang="en-US" sz="1600" b="1" dirty="0"/>
              <a:t>Rabbits are </a:t>
            </a:r>
            <a:r>
              <a:rPr lang="en-US" sz="1600" b="1" dirty="0" smtClean="0"/>
              <a:t>small</a:t>
            </a:r>
            <a:endParaRPr lang="en-US" sz="1600" b="1" dirty="0"/>
          </a:p>
        </p:txBody>
      </p:sp>
      <p:pic>
        <p:nvPicPr>
          <p:cNvPr id="11" name="Picture 3"/>
          <p:cNvPicPr>
            <a:picLocks noChangeAspect="1" noChangeArrowheads="1"/>
          </p:cNvPicPr>
          <p:nvPr/>
        </p:nvPicPr>
        <p:blipFill>
          <a:blip r:embed="rId4" cstate="email"/>
          <a:srcRect/>
          <a:stretch>
            <a:fillRect/>
          </a:stretch>
        </p:blipFill>
        <p:spPr bwMode="auto">
          <a:xfrm>
            <a:off x="5562600" y="3962400"/>
            <a:ext cx="685800" cy="685800"/>
          </a:xfrm>
          <a:prstGeom prst="rect">
            <a:avLst/>
          </a:prstGeom>
          <a:noFill/>
          <a:ln w="28575">
            <a:solidFill>
              <a:srgbClr val="FF1511"/>
            </a:solidFill>
            <a:miter lim="800000"/>
            <a:headEnd/>
            <a:tailEnd/>
          </a:ln>
        </p:spPr>
      </p:pic>
      <p:sp>
        <p:nvSpPr>
          <p:cNvPr id="13" name="Rectangle 12"/>
          <p:cNvSpPr>
            <a:spLocks noChangeArrowheads="1"/>
          </p:cNvSpPr>
          <p:nvPr/>
        </p:nvSpPr>
        <p:spPr bwMode="auto">
          <a:xfrm>
            <a:off x="5486400" y="4724400"/>
            <a:ext cx="824265" cy="338554"/>
          </a:xfrm>
          <a:prstGeom prst="rect">
            <a:avLst/>
          </a:prstGeom>
          <a:noFill/>
          <a:ln w="9525">
            <a:noFill/>
            <a:miter lim="800000"/>
            <a:headEnd/>
            <a:tailEnd/>
          </a:ln>
        </p:spPr>
        <p:txBody>
          <a:bodyPr wrap="none" anchor="ctr">
            <a:spAutoFit/>
          </a:bodyPr>
          <a:lstStyle/>
          <a:p>
            <a:pPr algn="ctr"/>
            <a:r>
              <a:rPr lang="en-US" sz="1600" b="1" dirty="0"/>
              <a:t>Rabbits</a:t>
            </a:r>
          </a:p>
        </p:txBody>
      </p:sp>
      <p:sp>
        <p:nvSpPr>
          <p:cNvPr id="14" name="Text Box 13"/>
          <p:cNvSpPr txBox="1">
            <a:spLocks noChangeArrowheads="1"/>
          </p:cNvSpPr>
          <p:nvPr/>
        </p:nvSpPr>
        <p:spPr bwMode="auto">
          <a:xfrm>
            <a:off x="6477000" y="4800600"/>
            <a:ext cx="2057400" cy="342900"/>
          </a:xfrm>
          <a:prstGeom prst="rect">
            <a:avLst/>
          </a:prstGeom>
          <a:solidFill>
            <a:srgbClr val="FFFFFF"/>
          </a:solidFill>
          <a:ln w="9525">
            <a:solidFill>
              <a:srgbClr val="000000"/>
            </a:solidFill>
            <a:miter lim="800000"/>
            <a:headEnd/>
            <a:tailEnd/>
          </a:ln>
        </p:spPr>
        <p:txBody>
          <a:bodyPr/>
          <a:lstStyle/>
          <a:p>
            <a:pPr algn="ctr"/>
            <a:r>
              <a:rPr lang="en-US" sz="1600" b="1" dirty="0"/>
              <a:t>Multiply Rapidly</a:t>
            </a:r>
            <a:endParaRPr lang="en-US" sz="1600" dirty="0"/>
          </a:p>
          <a:p>
            <a:pPr algn="ctr"/>
            <a:endParaRPr lang="en-US" sz="1600" dirty="0"/>
          </a:p>
        </p:txBody>
      </p:sp>
      <p:sp>
        <p:nvSpPr>
          <p:cNvPr id="15" name="Text Box 14"/>
          <p:cNvSpPr txBox="1">
            <a:spLocks noChangeArrowheads="1"/>
          </p:cNvSpPr>
          <p:nvPr/>
        </p:nvSpPr>
        <p:spPr bwMode="auto">
          <a:xfrm>
            <a:off x="381000" y="5486400"/>
            <a:ext cx="4724400" cy="1066800"/>
          </a:xfrm>
          <a:prstGeom prst="rect">
            <a:avLst/>
          </a:prstGeom>
          <a:solidFill>
            <a:srgbClr val="FFFFFF"/>
          </a:solidFill>
          <a:ln w="9525">
            <a:solidFill>
              <a:srgbClr val="000000"/>
            </a:solidFill>
            <a:miter lim="800000"/>
            <a:headEnd/>
            <a:tailEnd/>
          </a:ln>
        </p:spPr>
        <p:txBody>
          <a:bodyPr/>
          <a:lstStyle/>
          <a:p>
            <a:pPr>
              <a:buFont typeface="Wingdings" pitchFamily="2" charset="2"/>
              <a:buChar char="v"/>
            </a:pPr>
            <a:r>
              <a:rPr lang="en-US" sz="1600" b="1" dirty="0" smtClean="0"/>
              <a:t> Practically continuously fertile  </a:t>
            </a:r>
          </a:p>
          <a:p>
            <a:pPr>
              <a:buFont typeface="Wingdings" pitchFamily="2" charset="2"/>
              <a:buChar char="v"/>
            </a:pPr>
            <a:r>
              <a:rPr lang="en-US" sz="1600" b="1" dirty="0" smtClean="0"/>
              <a:t> Average </a:t>
            </a:r>
            <a:r>
              <a:rPr lang="en-US" sz="1600" b="1" dirty="0"/>
              <a:t>of 7 babies per pregnancy </a:t>
            </a:r>
            <a:r>
              <a:rPr lang="en-US" sz="1600" b="1" dirty="0" smtClean="0"/>
              <a:t>(</a:t>
            </a:r>
            <a:r>
              <a:rPr lang="en-US" sz="1600" b="1" dirty="0"/>
              <a:t>1 month </a:t>
            </a:r>
            <a:r>
              <a:rPr lang="en-US" sz="1600" b="1" dirty="0" smtClean="0"/>
              <a:t>  </a:t>
            </a:r>
          </a:p>
          <a:p>
            <a:r>
              <a:rPr lang="en-US" sz="1600" b="1" dirty="0" smtClean="0"/>
              <a:t>      gestation </a:t>
            </a:r>
            <a:r>
              <a:rPr lang="en-US" sz="1600" b="1" dirty="0"/>
              <a:t>period)</a:t>
            </a:r>
          </a:p>
          <a:p>
            <a:pPr>
              <a:buFont typeface="Wingdings" pitchFamily="2" charset="2"/>
              <a:buChar char="v"/>
            </a:pPr>
            <a:r>
              <a:rPr lang="en-US" sz="1600" b="1" dirty="0"/>
              <a:t>  Sexual Maturity… 4 months</a:t>
            </a:r>
            <a:endParaRPr lang="en-US" sz="1600" dirty="0"/>
          </a:p>
          <a:p>
            <a:endParaRPr lang="en-US" sz="1600" dirty="0"/>
          </a:p>
        </p:txBody>
      </p:sp>
      <p:sp>
        <p:nvSpPr>
          <p:cNvPr id="16" name="Text Box 15"/>
          <p:cNvSpPr txBox="1">
            <a:spLocks noChangeArrowheads="1"/>
          </p:cNvSpPr>
          <p:nvPr/>
        </p:nvSpPr>
        <p:spPr bwMode="auto">
          <a:xfrm>
            <a:off x="5395913" y="5638800"/>
            <a:ext cx="3595687" cy="677863"/>
          </a:xfrm>
          <a:prstGeom prst="rect">
            <a:avLst/>
          </a:prstGeom>
          <a:solidFill>
            <a:srgbClr val="FFFFFF"/>
          </a:solidFill>
          <a:ln w="9525">
            <a:solidFill>
              <a:srgbClr val="000000"/>
            </a:solidFill>
            <a:miter lim="800000"/>
            <a:headEnd/>
            <a:tailEnd/>
          </a:ln>
        </p:spPr>
        <p:txBody>
          <a:bodyPr/>
          <a:lstStyle/>
          <a:p>
            <a:endParaRPr lang="en-US" sz="1600" dirty="0"/>
          </a:p>
        </p:txBody>
      </p:sp>
      <p:sp>
        <p:nvSpPr>
          <p:cNvPr id="18" name="Rectangle 17"/>
          <p:cNvSpPr>
            <a:spLocks noChangeArrowheads="1"/>
          </p:cNvSpPr>
          <p:nvPr/>
        </p:nvSpPr>
        <p:spPr bwMode="auto">
          <a:xfrm>
            <a:off x="5105400" y="5334000"/>
            <a:ext cx="3724275" cy="584775"/>
          </a:xfrm>
          <a:prstGeom prst="rect">
            <a:avLst/>
          </a:prstGeom>
          <a:noFill/>
          <a:ln w="9525">
            <a:noFill/>
            <a:miter lim="800000"/>
            <a:headEnd/>
            <a:tailEnd/>
          </a:ln>
        </p:spPr>
        <p:txBody>
          <a:bodyPr wrap="square">
            <a:spAutoFit/>
          </a:bodyPr>
          <a:lstStyle/>
          <a:p>
            <a:pPr algn="ctr"/>
            <a:r>
              <a:rPr lang="en-US" sz="1600" b="1" dirty="0"/>
              <a:t>In 3 years…</a:t>
            </a:r>
            <a:r>
              <a:rPr lang="en-US" sz="1600" b="1" dirty="0">
                <a:solidFill>
                  <a:srgbClr val="BBE0E3"/>
                </a:solidFill>
              </a:rPr>
              <a:t> </a:t>
            </a:r>
            <a:r>
              <a:rPr lang="en-US" sz="1600" b="1" dirty="0"/>
              <a:t>Two Rabbits become…</a:t>
            </a:r>
          </a:p>
          <a:p>
            <a:endParaRPr lang="en-US" sz="1600" b="1" dirty="0"/>
          </a:p>
        </p:txBody>
      </p:sp>
      <p:sp>
        <p:nvSpPr>
          <p:cNvPr id="19" name="WordArt 19"/>
          <p:cNvSpPr>
            <a:spLocks noChangeArrowheads="1" noChangeShapeType="1" noTextEdit="1"/>
          </p:cNvSpPr>
          <p:nvPr/>
        </p:nvSpPr>
        <p:spPr bwMode="auto">
          <a:xfrm rot="-1368193">
            <a:off x="2347396" y="4879989"/>
            <a:ext cx="903535" cy="499044"/>
          </a:xfrm>
          <a:prstGeom prst="rect">
            <a:avLst/>
          </a:prstGeom>
        </p:spPr>
        <p:txBody>
          <a:bodyPr wrap="none" fromWordArt="1">
            <a:prstTxWarp prst="textSlantUp">
              <a:avLst>
                <a:gd name="adj" fmla="val 57144"/>
              </a:avLst>
            </a:prstTxWarp>
          </a:bodyPr>
          <a:lstStyle/>
          <a:p>
            <a:pPr algn="ctr"/>
            <a:r>
              <a:rPr lang="en-US" sz="2800" kern="10" dirty="0">
                <a:ln w="9525">
                  <a:solidFill>
                    <a:srgbClr val="000000"/>
                  </a:solidFill>
                  <a:round/>
                  <a:headEnd/>
                  <a:tailEnd/>
                </a:ln>
                <a:solidFill>
                  <a:srgbClr val="FF0000"/>
                </a:solidFill>
                <a:latin typeface="Times"/>
                <a:cs typeface="Times"/>
              </a:rPr>
              <a:t>BUT</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email"/>
          <a:srcRect/>
          <a:stretch>
            <a:fillRect/>
          </a:stretch>
        </p:blipFill>
        <p:spPr bwMode="auto">
          <a:xfrm>
            <a:off x="533400" y="2286000"/>
            <a:ext cx="4086225" cy="3352800"/>
          </a:xfrm>
          <a:prstGeom prst="rect">
            <a:avLst/>
          </a:prstGeom>
          <a:solidFill>
            <a:srgbClr val="000000"/>
          </a:solidFill>
          <a:ln w="28575">
            <a:solidFill>
              <a:srgbClr val="000000"/>
            </a:solidFill>
            <a:miter lim="800000"/>
            <a:headEnd/>
            <a:tailEnd/>
          </a:ln>
        </p:spPr>
      </p:pic>
      <p:sp>
        <p:nvSpPr>
          <p:cNvPr id="3" name="Text Box 6"/>
          <p:cNvSpPr txBox="1">
            <a:spLocks noChangeArrowheads="1"/>
          </p:cNvSpPr>
          <p:nvPr/>
        </p:nvSpPr>
        <p:spPr bwMode="auto">
          <a:xfrm>
            <a:off x="1343025" y="4114800"/>
            <a:ext cx="2514600" cy="533400"/>
          </a:xfrm>
          <a:prstGeom prst="rect">
            <a:avLst/>
          </a:prstGeom>
          <a:solidFill>
            <a:srgbClr val="FFFFFF"/>
          </a:solidFill>
          <a:ln w="9525">
            <a:solidFill>
              <a:srgbClr val="000000"/>
            </a:solidFill>
            <a:miter lim="800000"/>
            <a:headEnd/>
            <a:tailEnd/>
          </a:ln>
        </p:spPr>
        <p:txBody>
          <a:bodyPr/>
          <a:lstStyle/>
          <a:p>
            <a:pPr algn="ctr"/>
            <a:r>
              <a:rPr lang="en-US" sz="3200" b="1" dirty="0">
                <a:solidFill>
                  <a:srgbClr val="000000"/>
                </a:solidFill>
                <a:latin typeface="Times" charset="0"/>
              </a:rPr>
              <a:t>476 Million</a:t>
            </a:r>
          </a:p>
          <a:p>
            <a:pPr algn="ctr"/>
            <a:endParaRPr lang="en-US" sz="2400" b="1" dirty="0">
              <a:solidFill>
                <a:srgbClr val="BBE0E3"/>
              </a:solidFill>
              <a:latin typeface="Osaka" charset="-128"/>
            </a:endParaRPr>
          </a:p>
          <a:p>
            <a:pPr algn="ctr"/>
            <a:endParaRPr lang="en-US" sz="2400" dirty="0"/>
          </a:p>
        </p:txBody>
      </p:sp>
      <p:sp>
        <p:nvSpPr>
          <p:cNvPr id="4" name="Text Box 7"/>
          <p:cNvSpPr txBox="1">
            <a:spLocks noChangeArrowheads="1"/>
          </p:cNvSpPr>
          <p:nvPr/>
        </p:nvSpPr>
        <p:spPr bwMode="auto">
          <a:xfrm>
            <a:off x="4846820" y="2362200"/>
            <a:ext cx="1828800" cy="2209800"/>
          </a:xfrm>
          <a:prstGeom prst="rect">
            <a:avLst/>
          </a:prstGeom>
          <a:solidFill>
            <a:srgbClr val="FFFFFF"/>
          </a:solidFill>
          <a:ln w="9525">
            <a:solidFill>
              <a:srgbClr val="000000"/>
            </a:solidFill>
            <a:miter lim="800000"/>
            <a:headEnd/>
            <a:tailEnd/>
          </a:ln>
        </p:spPr>
        <p:txBody>
          <a:bodyPr/>
          <a:lstStyle/>
          <a:p>
            <a:r>
              <a:rPr lang="en-US" sz="1600" b="1" u="sng" dirty="0"/>
              <a:t>Each</a:t>
            </a:r>
            <a:r>
              <a:rPr lang="en-US" sz="1600" u="sng" dirty="0"/>
              <a:t> </a:t>
            </a:r>
          </a:p>
          <a:p>
            <a:r>
              <a:rPr lang="en-US" sz="1600" b="1" dirty="0"/>
              <a:t>2.2 </a:t>
            </a:r>
            <a:r>
              <a:rPr lang="en-US" sz="1600" b="1" dirty="0" smtClean="0"/>
              <a:t>lbs (1 </a:t>
            </a:r>
            <a:r>
              <a:rPr lang="en-US" sz="1600" b="1" dirty="0"/>
              <a:t>kg)</a:t>
            </a:r>
          </a:p>
          <a:p>
            <a:endParaRPr lang="en-US" sz="1600" b="1" u="sng" dirty="0" smtClean="0"/>
          </a:p>
          <a:p>
            <a:r>
              <a:rPr lang="en-US" sz="1600" b="1" u="sng" dirty="0" smtClean="0"/>
              <a:t>Total</a:t>
            </a:r>
            <a:endParaRPr lang="en-US" sz="1600" b="1" u="sng" dirty="0"/>
          </a:p>
          <a:p>
            <a:r>
              <a:rPr lang="en-US" sz="1600" b="1" dirty="0"/>
              <a:t>1,047,200,000 lbs</a:t>
            </a:r>
          </a:p>
          <a:p>
            <a:r>
              <a:rPr lang="en-US" sz="1600" b="1" dirty="0"/>
              <a:t>(476,000,000 kg)</a:t>
            </a:r>
          </a:p>
          <a:p>
            <a:endParaRPr lang="en-US" sz="2400" dirty="0"/>
          </a:p>
        </p:txBody>
      </p:sp>
      <p:pic>
        <p:nvPicPr>
          <p:cNvPr id="5" name="Picture 8"/>
          <p:cNvPicPr>
            <a:picLocks noChangeAspect="1" noChangeArrowheads="1"/>
          </p:cNvPicPr>
          <p:nvPr/>
        </p:nvPicPr>
        <p:blipFill>
          <a:blip r:embed="rId3" cstate="email"/>
          <a:srcRect/>
          <a:stretch>
            <a:fillRect/>
          </a:stretch>
        </p:blipFill>
        <p:spPr bwMode="auto">
          <a:xfrm>
            <a:off x="6934200" y="2209800"/>
            <a:ext cx="1905000" cy="2438400"/>
          </a:xfrm>
          <a:prstGeom prst="rect">
            <a:avLst/>
          </a:prstGeom>
          <a:noFill/>
          <a:ln w="9525">
            <a:noFill/>
            <a:miter lim="800000"/>
            <a:headEnd/>
            <a:tailEnd/>
          </a:ln>
        </p:spPr>
      </p:pic>
      <p:grpSp>
        <p:nvGrpSpPr>
          <p:cNvPr id="6" name="Group 8"/>
          <p:cNvGrpSpPr>
            <a:grpSpLocks/>
          </p:cNvGrpSpPr>
          <p:nvPr/>
        </p:nvGrpSpPr>
        <p:grpSpPr bwMode="auto">
          <a:xfrm rot="19865218">
            <a:off x="140773" y="858149"/>
            <a:ext cx="2362200" cy="1506538"/>
            <a:chOff x="432" y="144"/>
            <a:chExt cx="1632" cy="864"/>
          </a:xfrm>
        </p:grpSpPr>
        <p:sp>
          <p:nvSpPr>
            <p:cNvPr id="7" name="AutoShape 6"/>
            <p:cNvSpPr>
              <a:spLocks noChangeArrowheads="1"/>
            </p:cNvSpPr>
            <p:nvPr/>
          </p:nvSpPr>
          <p:spPr bwMode="auto">
            <a:xfrm flipH="1">
              <a:off x="432" y="144"/>
              <a:ext cx="1632" cy="864"/>
            </a:xfrm>
            <a:prstGeom prst="wedgeEllipseCallout">
              <a:avLst>
                <a:gd name="adj1" fmla="val -32356"/>
                <a:gd name="adj2" fmla="val 129509"/>
              </a:avLst>
            </a:prstGeom>
            <a:solidFill>
              <a:srgbClr val="BBE0E3"/>
            </a:solidFill>
            <a:ln w="9525">
              <a:solidFill>
                <a:srgbClr val="000000"/>
              </a:solidFill>
              <a:miter lim="800000"/>
              <a:headEnd/>
              <a:tailEnd/>
            </a:ln>
          </p:spPr>
          <p:txBody>
            <a:bodyPr anchor="ctr"/>
            <a:lstStyle/>
            <a:p>
              <a:pPr algn="ctr"/>
              <a:endParaRPr lang="en-US"/>
            </a:p>
          </p:txBody>
        </p:sp>
        <p:sp>
          <p:nvSpPr>
            <p:cNvPr id="8" name="Text Box 7"/>
            <p:cNvSpPr txBox="1">
              <a:spLocks noChangeArrowheads="1"/>
            </p:cNvSpPr>
            <p:nvPr/>
          </p:nvSpPr>
          <p:spPr bwMode="auto">
            <a:xfrm>
              <a:off x="523" y="279"/>
              <a:ext cx="1522" cy="491"/>
            </a:xfrm>
            <a:prstGeom prst="rect">
              <a:avLst/>
            </a:prstGeom>
            <a:noFill/>
            <a:ln w="9525">
              <a:noFill/>
              <a:miter lim="800000"/>
              <a:headEnd/>
              <a:tailEnd/>
            </a:ln>
          </p:spPr>
          <p:txBody>
            <a:bodyPr/>
            <a:lstStyle/>
            <a:p>
              <a:pPr algn="ctr"/>
              <a:r>
                <a:rPr lang="en-US" sz="2000" b="1" dirty="0">
                  <a:solidFill>
                    <a:srgbClr val="000000"/>
                  </a:solidFill>
                  <a:latin typeface="Century" pitchFamily="18" charset="0"/>
                </a:rPr>
                <a:t>Honey,</a:t>
              </a:r>
            </a:p>
            <a:p>
              <a:pPr algn="ctr"/>
              <a:r>
                <a:rPr lang="en-US" sz="2000" b="1" dirty="0">
                  <a:solidFill>
                    <a:srgbClr val="000000"/>
                  </a:solidFill>
                  <a:latin typeface="Century" pitchFamily="18" charset="0"/>
                </a:rPr>
                <a:t>What should we</a:t>
              </a:r>
              <a:r>
                <a:rPr lang="en-US" sz="2000" b="1" dirty="0">
                  <a:solidFill>
                    <a:srgbClr val="FF1511"/>
                  </a:solidFill>
                  <a:latin typeface="Century" pitchFamily="18" charset="0"/>
                </a:rPr>
                <a:t> </a:t>
              </a:r>
              <a:r>
                <a:rPr lang="en-US" sz="2000" b="1" dirty="0">
                  <a:solidFill>
                    <a:srgbClr val="000000"/>
                  </a:solidFill>
                  <a:latin typeface="Century" pitchFamily="18" charset="0"/>
                </a:rPr>
                <a:t>do?</a:t>
              </a:r>
              <a:endParaRPr lang="en-US" sz="2000" dirty="0"/>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41535</Template>
  <TotalTime>486</TotalTime>
  <Words>2907</Words>
  <Application>Microsoft Office PowerPoint</Application>
  <PresentationFormat>On-screen Show (4:3)</PresentationFormat>
  <Paragraphs>388</Paragraphs>
  <Slides>96</Slides>
  <Notes>0</Notes>
  <HiddenSlides>0</HiddenSlides>
  <MMClips>0</MMClips>
  <ScaleCrop>false</ScaleCrop>
  <HeadingPairs>
    <vt:vector size="4" baseType="variant">
      <vt:variant>
        <vt:lpstr>Theme</vt:lpstr>
      </vt:variant>
      <vt:variant>
        <vt:i4>1</vt:i4>
      </vt:variant>
      <vt:variant>
        <vt:lpstr>Slide Titles</vt:lpstr>
      </vt:variant>
      <vt:variant>
        <vt:i4>96</vt:i4>
      </vt:variant>
    </vt:vector>
  </HeadingPairs>
  <TitlesOfParts>
    <vt:vector size="97" baseType="lpstr">
      <vt:lpstr>Modèle par défaut</vt:lpstr>
      <vt:lpstr>Church Multiplication Movement</vt:lpstr>
      <vt:lpstr>Why Church planting movements?</vt:lpstr>
      <vt:lpstr>INTRODUCTION THE PRESENT SCENARIO</vt:lpstr>
      <vt:lpstr>GO TO  Matthew 28:16-20</vt:lpstr>
      <vt:lpstr>definitions</vt:lpstr>
      <vt:lpstr>DEFINITIONS EVERY CHURCH PLANTER SHOULD KNOW </vt:lpstr>
      <vt:lpstr>Slide 7</vt:lpstr>
      <vt:lpstr>Slide 8</vt:lpstr>
      <vt:lpstr>Slide 9</vt:lpstr>
      <vt:lpstr>WHAT THE BIBLE SAYS ABOUT CHURCH PLANTING</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Characteristics</vt:lpstr>
      <vt:lpstr>CHARACTERISTIC OF A CHURCH PLANTING MOVEMENT (CPM) </vt:lpstr>
      <vt:lpstr>Slide 35</vt:lpstr>
      <vt:lpstr>Slide 36</vt:lpstr>
      <vt:lpstr>Slide 37</vt:lpstr>
      <vt:lpstr>CHARACTERISTICS OF A CHURCH PLANTER</vt:lpstr>
      <vt:lpstr>Slide 39</vt:lpstr>
      <vt:lpstr>The Man of peace</vt:lpstr>
      <vt:lpstr>TEACHING ON THE MAN OF PEACE</vt:lpstr>
      <vt:lpstr>THE MAN OF PEACE </vt:lpstr>
      <vt:lpstr>Slide 43</vt:lpstr>
      <vt:lpstr>Slide 44</vt:lpstr>
      <vt:lpstr>Slide 45</vt:lpstr>
      <vt:lpstr>Slide 46</vt:lpstr>
      <vt:lpstr>Counterintuitive and critical elements</vt:lpstr>
      <vt:lpstr>COUNTER INTUITIVE</vt:lpstr>
      <vt:lpstr>Slide 49</vt:lpstr>
      <vt:lpstr>Slide 50</vt:lpstr>
      <vt:lpstr>THE CRITICAL ELEMENTS</vt:lpstr>
      <vt:lpstr>Slide 52</vt:lpstr>
      <vt:lpstr>Slide 53</vt:lpstr>
      <vt:lpstr>Slide 54</vt:lpstr>
      <vt:lpstr>Slide 55</vt:lpstr>
      <vt:lpstr>What is the church?</vt:lpstr>
      <vt:lpstr>NATURE OF THE CHURCH</vt:lpstr>
      <vt:lpstr>Slide 58</vt:lpstr>
      <vt:lpstr>FUNCTION OF THE CHURCH</vt:lpstr>
      <vt:lpstr>Slide 60</vt:lpstr>
      <vt:lpstr>Slide 61</vt:lpstr>
      <vt:lpstr>Slide 62</vt:lpstr>
      <vt:lpstr>discipleship</vt:lpstr>
      <vt:lpstr>DISCIPLESHIP AND SMALL GROUP MINISTRY</vt:lpstr>
      <vt:lpstr>WHAT IS DISCIPLESHIP?</vt:lpstr>
      <vt:lpstr>Slide 66</vt:lpstr>
      <vt:lpstr>Slide 67</vt:lpstr>
      <vt:lpstr>Slide 68</vt:lpstr>
      <vt:lpstr>IN SUMMARY, THE CALL TO DISCIPLESHIP IS A CALL TO BUILD RELATIONSHIPS WITH GOD, GOD’S PEOPLE, AND LOST PEOPLE </vt:lpstr>
      <vt:lpstr>MAKING AND MULTIPLYING DISCIPLES</vt:lpstr>
      <vt:lpstr>Slide 71</vt:lpstr>
      <vt:lpstr>Slide 72</vt:lpstr>
      <vt:lpstr>Slide 73</vt:lpstr>
      <vt:lpstr>Slide 74</vt:lpstr>
      <vt:lpstr>Slide 75</vt:lpstr>
      <vt:lpstr>Slide 76</vt:lpstr>
      <vt:lpstr>Slide 77</vt:lpstr>
      <vt:lpstr>Slide 78</vt:lpstr>
      <vt:lpstr>Slide 79</vt:lpstr>
      <vt:lpstr>Slide 80</vt:lpstr>
      <vt:lpstr>Slide 81</vt:lpstr>
      <vt:lpstr>THE FORM OF DISCIPLESHIP </vt:lpstr>
      <vt:lpstr>WHO ARE THE LOST?   MATTHEW 9:9-12</vt:lpstr>
      <vt:lpstr>Slide 84</vt:lpstr>
      <vt:lpstr>OBEDIENCE BASED DISCIPLESHIP </vt:lpstr>
      <vt:lpstr>Slide 86</vt:lpstr>
      <vt:lpstr>Slide 87</vt:lpstr>
      <vt:lpstr>POINTS TO NOTE</vt:lpstr>
      <vt:lpstr>Slide 89</vt:lpstr>
      <vt:lpstr>Typical roadblocks</vt:lpstr>
      <vt:lpstr>INTERNAL ROADBLOCKS TO CHURCH PLANTING</vt:lpstr>
      <vt:lpstr>EXTERNAL ROADBLOCKS TO CHURCH PLANTING</vt:lpstr>
      <vt:lpstr>Church growth vs.  church multiplication</vt:lpstr>
      <vt:lpstr>CHURCH GROWTH TYPES</vt:lpstr>
      <vt:lpstr>Slide 95</vt:lpstr>
      <vt:lpstr>Slide 96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Planting Training</dc:title>
  <dc:creator>John</dc:creator>
  <cp:lastModifiedBy>Olga</cp:lastModifiedBy>
  <cp:revision>35</cp:revision>
  <dcterms:created xsi:type="dcterms:W3CDTF">2010-11-27T11:51:21Z</dcterms:created>
  <dcterms:modified xsi:type="dcterms:W3CDTF">2015-02-23T23:47:43Z</dcterms:modified>
</cp:coreProperties>
</file>